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0" r:id="rId3"/>
    <p:sldId id="318" r:id="rId4"/>
    <p:sldId id="361" r:id="rId5"/>
    <p:sldId id="368" r:id="rId6"/>
    <p:sldId id="369" r:id="rId7"/>
    <p:sldId id="370" r:id="rId8"/>
    <p:sldId id="367" r:id="rId9"/>
    <p:sldId id="371" r:id="rId10"/>
    <p:sldId id="372" r:id="rId11"/>
    <p:sldId id="373" r:id="rId12"/>
    <p:sldId id="374" r:id="rId13"/>
    <p:sldId id="375" r:id="rId14"/>
    <p:sldId id="376" r:id="rId15"/>
    <p:sldId id="378" r:id="rId16"/>
    <p:sldId id="379" r:id="rId17"/>
    <p:sldId id="380" r:id="rId18"/>
    <p:sldId id="36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62" autoAdjust="0"/>
    <p:restoredTop sz="94660"/>
  </p:normalViewPr>
  <p:slideViewPr>
    <p:cSldViewPr>
      <p:cViewPr varScale="1">
        <p:scale>
          <a:sx n="68" d="100"/>
          <a:sy n="68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E5696-2DBD-4F51-B00F-36181E6D25E2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04D2-ECBB-4395-B7A5-80215E5C2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E5696-2DBD-4F51-B00F-36181E6D25E2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04D2-ECBB-4395-B7A5-80215E5C2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E5696-2DBD-4F51-B00F-36181E6D25E2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04D2-ECBB-4395-B7A5-80215E5C2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E5696-2DBD-4F51-B00F-36181E6D25E2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04D2-ECBB-4395-B7A5-80215E5C2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E5696-2DBD-4F51-B00F-36181E6D25E2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04D2-ECBB-4395-B7A5-80215E5C2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E5696-2DBD-4F51-B00F-36181E6D25E2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04D2-ECBB-4395-B7A5-80215E5C2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E5696-2DBD-4F51-B00F-36181E6D25E2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04D2-ECBB-4395-B7A5-80215E5C2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E5696-2DBD-4F51-B00F-36181E6D25E2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04D2-ECBB-4395-B7A5-80215E5C2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E5696-2DBD-4F51-B00F-36181E6D25E2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04D2-ECBB-4395-B7A5-80215E5C2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E5696-2DBD-4F51-B00F-36181E6D25E2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04D2-ECBB-4395-B7A5-80215E5C2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E5696-2DBD-4F51-B00F-36181E6D25E2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04D2-ECBB-4395-B7A5-80215E5C2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E5696-2DBD-4F51-B00F-36181E6D25E2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304D2-ECBB-4395-B7A5-80215E5C2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486400"/>
            <a:ext cx="8153400" cy="990600"/>
          </a:xfrm>
        </p:spPr>
        <p:txBody>
          <a:bodyPr>
            <a:noAutofit/>
          </a:bodyPr>
          <a:lstStyle/>
          <a:p>
            <a:r>
              <a:rPr lang="zh-TW" altLang="en-US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FPKanTingLiu-B5-AZ" pitchFamily="66" charset="-120"/>
                <a:ea typeface="DFPKanTingLiu-B5-AZ" pitchFamily="66" charset="-120"/>
              </a:rPr>
              <a:t>學習以愛相待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FPKanTingLiu-B5-AZ" pitchFamily="66" charset="-120"/>
              <a:ea typeface="DFPKanTingLiu-B5-AZ" pitchFamily="66" charset="-120"/>
            </a:endParaRPr>
          </a:p>
        </p:txBody>
      </p:sp>
      <p:pic>
        <p:nvPicPr>
          <p:cNvPr id="9218" name="Picture 2" descr="http://www.intervarsity.org/sites/default/files/uploaded/love-changes-words_cropped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7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0"/>
            <a:ext cx="8534400" cy="667875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/>
            <a:r>
              <a:rPr lang="zh-TW" altLang="en-US" sz="4400" b="1" dirty="0" smtClean="0">
                <a:solidFill>
                  <a:srgbClr val="FFFF00"/>
                </a:solidFill>
              </a:rPr>
              <a:t>為何當以愛相待？</a:t>
            </a:r>
            <a:endParaRPr lang="en-US" sz="4400" b="1" dirty="0" smtClean="0">
              <a:solidFill>
                <a:srgbClr val="FFFF00"/>
              </a:solidFill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32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因為愛是神的的命</a:t>
            </a:r>
            <a:r>
              <a:rPr lang="zh-TW" altLang="en-US" sz="32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令，是</a:t>
            </a:r>
            <a:r>
              <a:rPr lang="zh-TW" altLang="en-US" sz="32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神的旨意</a:t>
            </a:r>
            <a:endParaRPr lang="en-US" sz="32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32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</a:t>
            </a:r>
            <a:r>
              <a:rPr lang="zh-TW" altLang="en-US" sz="32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愛是天</a:t>
            </a:r>
            <a:r>
              <a:rPr lang="zh-TW" altLang="en-US" sz="32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國的本</a:t>
            </a:r>
            <a:r>
              <a:rPr lang="zh-TW" altLang="en-US" sz="32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質</a:t>
            </a:r>
            <a:endParaRPr lang="en-US" sz="32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32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因為唯有愛才能使人心滿足快樂</a:t>
            </a:r>
            <a:endParaRPr lang="en-US" sz="32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32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因為只有本著愛去生活，人生才能感到真實的意義與價值</a:t>
            </a:r>
            <a:endParaRPr lang="en-US" sz="32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32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因為愛的行動能同時在我們裏頭與人的心裏創造快樂</a:t>
            </a:r>
            <a:endParaRPr lang="en-US" sz="32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32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因為有了愛，罪就消失，沒有了愛，罪就會出現。罪是缺乏愛的表現。</a:t>
            </a:r>
            <a:endParaRPr lang="en-US" sz="32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48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因為學</a:t>
            </a:r>
            <a:r>
              <a:rPr lang="zh-TW" altLang="en-US" sz="48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習愛就能活出生命與平</a:t>
            </a:r>
            <a:r>
              <a:rPr lang="zh-TW" altLang="en-US" sz="48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安</a:t>
            </a:r>
            <a:endParaRPr lang="en-US" altLang="zh-TW" sz="4800" b="1" u="sng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0"/>
            <a:ext cx="8534400" cy="65556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/>
            <a:r>
              <a:rPr lang="zh-TW" altLang="en-US" sz="4400" b="1" dirty="0" smtClean="0">
                <a:solidFill>
                  <a:srgbClr val="FFFF00"/>
                </a:solidFill>
              </a:rPr>
              <a:t>為何當以愛相待？</a:t>
            </a:r>
            <a:endParaRPr lang="en-US" sz="4400" b="1" dirty="0" smtClean="0">
              <a:solidFill>
                <a:srgbClr val="FFFF00"/>
              </a:solidFill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28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因為愛是神的的命</a:t>
            </a:r>
            <a:r>
              <a:rPr lang="zh-TW" altLang="en-US" sz="28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令，是</a:t>
            </a:r>
            <a:r>
              <a:rPr lang="zh-TW" altLang="en-US" sz="28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神的旨意</a:t>
            </a:r>
            <a:endParaRPr lang="en-US" sz="28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28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</a:t>
            </a:r>
            <a:r>
              <a:rPr lang="zh-TW" altLang="en-US" sz="28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愛是天</a:t>
            </a:r>
            <a:r>
              <a:rPr lang="zh-TW" altLang="en-US" sz="28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國的本</a:t>
            </a:r>
            <a:r>
              <a:rPr lang="zh-TW" altLang="en-US" sz="28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質</a:t>
            </a:r>
            <a:endParaRPr lang="en-US" sz="28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28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因為唯有愛才能使人心滿足快樂</a:t>
            </a:r>
            <a:endParaRPr lang="en-US" sz="28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28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因為只有本著愛去生活，人生才能感到真實的意義與價值</a:t>
            </a:r>
            <a:endParaRPr lang="en-US" sz="28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28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因為愛的行動能同時在我們裏頭與人的心裏創造快樂</a:t>
            </a:r>
            <a:endParaRPr lang="en-US" sz="28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28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因為有了愛，罪就消失，沒有了愛，罪就會出現。罪是缺乏愛的表現。</a:t>
            </a:r>
            <a:endParaRPr lang="en-US" sz="28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28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因為學</a:t>
            </a:r>
            <a:r>
              <a:rPr lang="zh-TW" altLang="en-US" sz="28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習愛就能活出生命與平安</a:t>
            </a:r>
            <a:r>
              <a:rPr lang="zh-TW" altLang="en-US" sz="28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，</a:t>
            </a:r>
            <a:endParaRPr lang="en-US" altLang="zh-TW" sz="28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48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因為生</a:t>
            </a:r>
            <a:r>
              <a:rPr lang="zh-TW" altLang="en-US" sz="48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活的意義就是凡事學習以愛相待。</a:t>
            </a:r>
            <a:endParaRPr lang="en-US" sz="4800" b="1" u="sng" dirty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228600"/>
            <a:ext cx="8534400" cy="150810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/>
            <a:r>
              <a:rPr lang="zh-TW" altLang="en-US" sz="4800" b="1" dirty="0" smtClean="0">
                <a:solidFill>
                  <a:srgbClr val="FFFF00"/>
                </a:solidFill>
                <a:latin typeface="+mj-ea"/>
                <a:ea typeface="+mj-ea"/>
              </a:rPr>
              <a:t>如何學習以愛相待？</a:t>
            </a:r>
            <a:endParaRPr lang="en-US" sz="4000" b="1" dirty="0" smtClean="0">
              <a:solidFill>
                <a:srgbClr val="FFFF00"/>
              </a:solidFill>
              <a:latin typeface="+mj-ea"/>
              <a:ea typeface="+mj-ea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4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遵行愛的金律</a:t>
            </a:r>
            <a:r>
              <a:rPr lang="zh-TW" altLang="en-US" sz="4000" b="1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：己所欲，施于人</a:t>
            </a:r>
            <a:r>
              <a:rPr lang="zh-TW" altLang="en-US" sz="4000" b="1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。</a:t>
            </a:r>
            <a:endParaRPr lang="en-US" sz="3200" b="1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228600"/>
            <a:ext cx="8534400" cy="310854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/>
            <a:r>
              <a:rPr lang="zh-TW" altLang="en-US" sz="4800" b="1" dirty="0" smtClean="0">
                <a:solidFill>
                  <a:srgbClr val="FFFF00"/>
                </a:solidFill>
                <a:latin typeface="+mj-ea"/>
                <a:ea typeface="+mj-ea"/>
              </a:rPr>
              <a:t>如何學習以愛相待？</a:t>
            </a:r>
            <a:endParaRPr lang="en-US" sz="4000" b="1" dirty="0" smtClean="0">
              <a:solidFill>
                <a:srgbClr val="FFFF00"/>
              </a:solidFill>
              <a:latin typeface="+mj-ea"/>
              <a:ea typeface="+mj-ea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32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遵行愛的金律：己所欲，施于人。</a:t>
            </a:r>
            <a:endParaRPr lang="en-US" sz="24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44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持守愛的規範</a:t>
            </a:r>
            <a:r>
              <a:rPr lang="zh-TW" altLang="en-US" sz="4400" b="1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：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愛不傷人，而是要恩待人。愛要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求犧牲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，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但犧牲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不一定就是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愛。</a:t>
            </a:r>
            <a:endParaRPr lang="en-US" sz="32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04800"/>
            <a:ext cx="8534400" cy="37240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/>
            <a:r>
              <a:rPr lang="zh-TW" altLang="en-US" sz="4800" b="1" dirty="0" smtClean="0">
                <a:solidFill>
                  <a:srgbClr val="FFFF00"/>
                </a:solidFill>
                <a:latin typeface="+mj-ea"/>
                <a:ea typeface="+mj-ea"/>
              </a:rPr>
              <a:t>如何學習以愛相待？</a:t>
            </a:r>
            <a:endParaRPr lang="en-US" sz="4000" b="1" dirty="0" smtClean="0">
              <a:solidFill>
                <a:srgbClr val="FFFF00"/>
              </a:solidFill>
              <a:latin typeface="+mj-ea"/>
              <a:ea typeface="+mj-ea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遵行愛的金律：己所欲，施于人。</a:t>
            </a:r>
            <a:endParaRPr lang="en-US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持守愛的規範：愛不傷人，而是要恩待人。愛要</a:t>
            </a: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求犧牲</a:t>
            </a: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，</a:t>
            </a: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但犧牲</a:t>
            </a: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不一定就是愛</a:t>
            </a:r>
            <a:endParaRPr lang="en-US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44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培育愛的心靈</a:t>
            </a:r>
            <a:r>
              <a:rPr lang="zh-TW" altLang="en-US" sz="4400" b="1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：</a:t>
            </a:r>
            <a:r>
              <a:rPr lang="zh-TW" altLang="en-US" sz="3600" b="1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愛滋生恩慈、樂施、分享、包容</a:t>
            </a:r>
            <a:r>
              <a:rPr lang="zh-TW" altLang="en-US" sz="3600" b="1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、</a:t>
            </a:r>
            <a:r>
              <a:rPr lang="zh-TW" altLang="en-US" sz="3600" b="1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寬</a:t>
            </a:r>
            <a:r>
              <a:rPr lang="zh-TW" altLang="en-US" sz="3600" b="1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恕</a:t>
            </a:r>
            <a:r>
              <a:rPr lang="zh-TW" altLang="en-US" sz="3600" b="1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、忍讓、謙和、服待。。。的心靈、態度與行動</a:t>
            </a:r>
            <a:r>
              <a:rPr lang="zh-TW" altLang="en-US" sz="3600" b="1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。</a:t>
            </a:r>
            <a:endParaRPr lang="en-US" sz="2800" b="1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81000"/>
            <a:ext cx="8534400" cy="44627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/>
            <a:r>
              <a:rPr lang="zh-TW" altLang="en-US" sz="4800" b="1" dirty="0" smtClean="0">
                <a:solidFill>
                  <a:srgbClr val="FFFF00"/>
                </a:solidFill>
                <a:latin typeface="+mj-ea"/>
                <a:ea typeface="+mj-ea"/>
              </a:rPr>
              <a:t>如何學習以愛相待？</a:t>
            </a:r>
            <a:endParaRPr lang="en-US" sz="4000" b="1" dirty="0" smtClean="0">
              <a:solidFill>
                <a:srgbClr val="FFFF00"/>
              </a:solidFill>
              <a:latin typeface="+mj-ea"/>
              <a:ea typeface="+mj-ea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遵行愛的金律：己所欲，施于人。</a:t>
            </a:r>
            <a:endParaRPr lang="en-US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持守愛的規範：愛不傷人，而是要恩待人。愛要</a:t>
            </a: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求犧牲</a:t>
            </a: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，</a:t>
            </a: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但犧牲</a:t>
            </a: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不一定就是愛</a:t>
            </a:r>
            <a:endParaRPr lang="en-US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培育愛的心靈：愛滋生恩慈、樂施、分享、包容、寛 恕、忍讓、謙和、服待。。。的心靈、態度與行動。</a:t>
            </a:r>
            <a:endParaRPr lang="en-US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44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發揮愛的能力</a:t>
            </a:r>
            <a:r>
              <a:rPr lang="zh-TW" altLang="en-US" sz="4400" b="1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：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愛能感化人</a:t>
            </a:r>
            <a:r>
              <a:rPr lang="zh-TW" altLang="en-US" sz="360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心</a:t>
            </a:r>
            <a:r>
              <a:rPr lang="zh-TW" altLang="en-US" sz="360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與轉化人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生。它能激發人心的美善。它能創造一切大小的</a:t>
            </a:r>
            <a:r>
              <a:rPr lang="zh-CN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幸福</a:t>
            </a:r>
            <a:r>
              <a:rPr lang="zh-CN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。</a:t>
            </a:r>
            <a:endParaRPr lang="en-US" sz="28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81000"/>
            <a:ext cx="8534400" cy="513986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/>
            <a:r>
              <a:rPr lang="zh-TW" altLang="en-US" sz="4800" b="1" dirty="0" smtClean="0">
                <a:solidFill>
                  <a:srgbClr val="FFFF00"/>
                </a:solidFill>
                <a:latin typeface="+mj-ea"/>
                <a:ea typeface="+mj-ea"/>
              </a:rPr>
              <a:t>如何學習以愛相待？</a:t>
            </a:r>
            <a:endParaRPr lang="en-US" sz="4000" b="1" dirty="0" smtClean="0">
              <a:solidFill>
                <a:srgbClr val="FFFF00"/>
              </a:solidFill>
              <a:latin typeface="+mj-ea"/>
              <a:ea typeface="+mj-ea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遵行愛的金律：己所欲，施于人。</a:t>
            </a:r>
            <a:endParaRPr lang="en-US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持守愛的規範：愛不傷人，而是要恩待人。愛要</a:t>
            </a: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求犧牲</a:t>
            </a: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，</a:t>
            </a: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但犧牲</a:t>
            </a: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不一定就是愛</a:t>
            </a:r>
            <a:endParaRPr lang="en-US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培育愛的心靈：愛滋生恩慈、樂施、分享、包容、寛 恕、忍讓、謙和、服待。。。的心靈、態度與行動。</a:t>
            </a:r>
            <a:endParaRPr lang="en-US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發揮愛的能力：愛能感化人心與人生。它能激發人心的美善。它能創造一切大小的</a:t>
            </a:r>
            <a:r>
              <a:rPr lang="zh-CN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幸福。</a:t>
            </a:r>
            <a:endParaRPr lang="en-US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40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相信愛是真道</a:t>
            </a:r>
            <a:r>
              <a:rPr lang="zh-TW" altLang="en-US" sz="4000" b="1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：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相信它是生命的真理，它是神的命定，它具有人間最偉大的力量，相信它乃是天國的根本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。</a:t>
            </a:r>
            <a:endParaRPr lang="en-US" sz="28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04800"/>
            <a:ext cx="8534400" cy="606319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/>
            <a:r>
              <a:rPr lang="zh-TW" altLang="en-US" sz="4800" b="1" dirty="0" smtClean="0">
                <a:solidFill>
                  <a:srgbClr val="FFFF00"/>
                </a:solidFill>
                <a:latin typeface="+mj-ea"/>
                <a:ea typeface="+mj-ea"/>
              </a:rPr>
              <a:t>如何學習以愛相待？</a:t>
            </a:r>
            <a:endParaRPr lang="en-US" sz="4000" b="1" dirty="0" smtClean="0">
              <a:solidFill>
                <a:srgbClr val="FFFF00"/>
              </a:solidFill>
              <a:latin typeface="+mj-ea"/>
              <a:ea typeface="+mj-ea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遵行愛的金律：己所欲，施于人。</a:t>
            </a:r>
            <a:endParaRPr lang="en-US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持守愛的規範：愛不傷人，而是要恩待人。愛要</a:t>
            </a: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求犧牲</a:t>
            </a: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，</a:t>
            </a: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但犧牲</a:t>
            </a: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不一定就是愛</a:t>
            </a:r>
            <a:endParaRPr lang="en-US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培育愛的心靈：愛滋生恩慈、樂施、分享、包容、寛 恕、忍讓、謙和、服待。。。的心靈、態度與行動。</a:t>
            </a:r>
            <a:endParaRPr lang="en-US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發揮愛的能力：愛能感化人心與人生。它能激發人心的美善。它能創造一切大小的</a:t>
            </a:r>
            <a:r>
              <a:rPr lang="zh-CN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幸福。</a:t>
            </a:r>
            <a:endParaRPr lang="en-US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相信愛是真道：相信它是生命的真理，它是神的命定，它具有人間最偉大的力量，相信它乃是天國的根本</a:t>
            </a:r>
            <a:r>
              <a:rPr lang="zh-TW" altLang="en-US" sz="2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。</a:t>
            </a:r>
            <a:endParaRPr lang="en-US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44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培養愛的習慣</a:t>
            </a:r>
            <a:r>
              <a:rPr lang="zh-TW" altLang="en-US" sz="4400" b="1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：</a:t>
            </a:r>
            <a:r>
              <a:rPr lang="zh-TW" altLang="en-US" sz="40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使</a:t>
            </a:r>
            <a:r>
              <a:rPr lang="zh-TW" altLang="en-US" sz="40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愛的信念成為心靈的中心價值。在生活的每一個層面學習落實愛，深化對愛的認識</a:t>
            </a:r>
            <a:r>
              <a:rPr lang="zh-TW" altLang="en-US" sz="40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。</a:t>
            </a:r>
            <a:endParaRPr lang="en-US" sz="3200" dirty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533400"/>
            <a:ext cx="8382000" cy="212365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zh-TW" altLang="en-US" sz="4400" b="1" dirty="0" smtClean="0">
                <a:solidFill>
                  <a:srgbClr val="FFC000"/>
                </a:solidFill>
              </a:rPr>
              <a:t>總結</a:t>
            </a:r>
            <a:endParaRPr lang="en-US" altLang="zh-TW" sz="4400" b="1" dirty="0" smtClean="0">
              <a:solidFill>
                <a:srgbClr val="FFC000"/>
              </a:solidFill>
            </a:endParaRPr>
          </a:p>
          <a:p>
            <a:pPr algn="ctr"/>
            <a:r>
              <a:rPr lang="zh-TW" altLang="en-US" sz="4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   愛</a:t>
            </a:r>
            <a:r>
              <a:rPr lang="zh-TW" altLang="en-US" sz="4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就生</a:t>
            </a:r>
            <a:r>
              <a:rPr lang="zh-TW" altLang="en-US" sz="4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命</a:t>
            </a:r>
            <a:r>
              <a:rPr lang="zh-TW" altLang="en-US" sz="4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，</a:t>
            </a:r>
            <a:endParaRPr lang="en-US" altLang="zh-TW" sz="44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algn="ctr"/>
            <a:r>
              <a:rPr lang="zh-TW" altLang="en-US" sz="4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生命</a:t>
            </a:r>
            <a:r>
              <a:rPr lang="zh-TW" altLang="en-US" sz="44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的意義就是學習過愛的生活</a:t>
            </a:r>
            <a:endParaRPr lang="en-US" sz="2900" b="1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</p:txBody>
      </p:sp>
      <p:pic>
        <p:nvPicPr>
          <p:cNvPr id="3" name="Picture 2" descr="http://www.intervarsity.org/sites/default/files/uploaded/love-changes-words_cropped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9836" y="3276600"/>
            <a:ext cx="5647764" cy="3200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152400"/>
            <a:ext cx="8153400" cy="624786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zh-TW" altLang="en-US" sz="4000" dirty="0" smtClean="0">
                <a:solidFill>
                  <a:schemeClr val="bg1"/>
                </a:solidFill>
                <a:latin typeface="DFPHeiMedium-B5-AZ" pitchFamily="34" charset="-120"/>
                <a:ea typeface="DFPHeiMedium-B5-AZ" pitchFamily="34" charset="-120"/>
              </a:rPr>
              <a:t>路</a:t>
            </a:r>
            <a:r>
              <a:rPr lang="en-US" sz="4000" dirty="0" smtClean="0">
                <a:solidFill>
                  <a:schemeClr val="bg1"/>
                </a:solidFill>
                <a:latin typeface="DFPHeiMedium-B5-AZ" pitchFamily="34" charset="-120"/>
                <a:ea typeface="DFPHeiMedium-B5-AZ" pitchFamily="34" charset="-120"/>
              </a:rPr>
              <a:t> 10:25-28  </a:t>
            </a:r>
            <a:endParaRPr lang="en-US" sz="4000" dirty="0" smtClean="0">
              <a:solidFill>
                <a:schemeClr val="bg1"/>
              </a:solidFill>
              <a:latin typeface="DFPHeiMedium-B5-AZ" pitchFamily="34" charset="-120"/>
              <a:ea typeface="DFPHeiMedium-B5-AZ" pitchFamily="34" charset="-120"/>
            </a:endParaRPr>
          </a:p>
          <a:p>
            <a:r>
              <a:rPr lang="zh-TW" altLang="en-US" sz="4000" dirty="0" smtClean="0">
                <a:solidFill>
                  <a:schemeClr val="bg1"/>
                </a:solidFill>
                <a:latin typeface="DFPHeiMedium-B5-AZ" pitchFamily="34" charset="-120"/>
                <a:ea typeface="DFPHeiMedium-B5-AZ" pitchFamily="34" charset="-120"/>
              </a:rPr>
              <a:t>有</a:t>
            </a:r>
            <a:r>
              <a:rPr lang="zh-TW" altLang="en-US" sz="4000" dirty="0" smtClean="0">
                <a:solidFill>
                  <a:schemeClr val="bg1"/>
                </a:solidFill>
                <a:latin typeface="DFPHeiMedium-B5-AZ" pitchFamily="34" charset="-120"/>
                <a:ea typeface="DFPHeiMedium-B5-AZ" pitchFamily="34" charset="-120"/>
              </a:rPr>
              <a:t>一個律法師起來試探耶穌，說：「夫子！我該做什麼才可以承受永生？」</a:t>
            </a:r>
            <a:r>
              <a:rPr lang="en-US" sz="4000" dirty="0" smtClean="0">
                <a:solidFill>
                  <a:schemeClr val="bg1"/>
                </a:solidFill>
                <a:latin typeface="DFPHeiMedium-B5-AZ" pitchFamily="34" charset="-120"/>
                <a:ea typeface="DFPHeiMedium-B5-AZ" pitchFamily="34" charset="-120"/>
              </a:rPr>
              <a:t>  (26)  </a:t>
            </a:r>
            <a:r>
              <a:rPr lang="zh-TW" altLang="en-US" sz="4000" dirty="0" smtClean="0">
                <a:solidFill>
                  <a:schemeClr val="bg1"/>
                </a:solidFill>
                <a:latin typeface="DFPHeiMedium-B5-AZ" pitchFamily="34" charset="-120"/>
                <a:ea typeface="DFPHeiMedium-B5-AZ" pitchFamily="34" charset="-120"/>
              </a:rPr>
              <a:t>耶穌對他說：「律法上寫的是什麼？你念的是怎樣呢？」</a:t>
            </a:r>
            <a:r>
              <a:rPr lang="en-US" sz="4000" dirty="0" smtClean="0">
                <a:solidFill>
                  <a:schemeClr val="bg1"/>
                </a:solidFill>
                <a:latin typeface="DFPHeiMedium-B5-AZ" pitchFamily="34" charset="-120"/>
                <a:ea typeface="DFPHeiMedium-B5-AZ" pitchFamily="34" charset="-120"/>
              </a:rPr>
              <a:t>  (27)  </a:t>
            </a:r>
            <a:r>
              <a:rPr lang="zh-TW" altLang="en-US" sz="4000" dirty="0" smtClean="0">
                <a:solidFill>
                  <a:schemeClr val="bg1"/>
                </a:solidFill>
                <a:latin typeface="DFPHeiMedium-B5-AZ" pitchFamily="34" charset="-120"/>
                <a:ea typeface="DFPHeiMedium-B5-AZ" pitchFamily="34" charset="-120"/>
              </a:rPr>
              <a:t>他回答說：「你要盡心、盡性、盡力、盡意愛主你的神；又要愛鄰舍如同自己。」</a:t>
            </a:r>
            <a:r>
              <a:rPr lang="en-US" sz="4000" dirty="0" smtClean="0">
                <a:solidFill>
                  <a:schemeClr val="bg1"/>
                </a:solidFill>
                <a:latin typeface="DFPHeiMedium-B5-AZ" pitchFamily="34" charset="-120"/>
                <a:ea typeface="DFPHeiMedium-B5-AZ" pitchFamily="34" charset="-120"/>
              </a:rPr>
              <a:t>  (28)  </a:t>
            </a:r>
            <a:r>
              <a:rPr lang="zh-TW" altLang="en-US" sz="4000" dirty="0" smtClean="0">
                <a:solidFill>
                  <a:schemeClr val="bg1"/>
                </a:solidFill>
                <a:latin typeface="DFPHeiMedium-B5-AZ" pitchFamily="34" charset="-120"/>
                <a:ea typeface="DFPHeiMedium-B5-AZ" pitchFamily="34" charset="-120"/>
              </a:rPr>
              <a:t>耶穌說：「你回答的是；你這樣行，就必得永生。」</a:t>
            </a:r>
            <a:endParaRPr lang="en-US" sz="4000" dirty="0">
              <a:solidFill>
                <a:schemeClr val="bg1"/>
              </a:solidFill>
              <a:latin typeface="DFPHeiMedium-B5-AZ" pitchFamily="34" charset="-120"/>
              <a:ea typeface="DFPHeiMedium-B5-AZ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1371600"/>
            <a:ext cx="8382000" cy="470898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zh-TW" altLang="en-US" sz="4400" dirty="0" smtClean="0">
                <a:solidFill>
                  <a:schemeClr val="bg1"/>
                </a:solidFill>
                <a:latin typeface="DFPHeiMedium-B5-AZ" pitchFamily="34" charset="-120"/>
                <a:ea typeface="DFPHeiMedium-B5-AZ" pitchFamily="34" charset="-120"/>
              </a:rPr>
              <a:t>約</a:t>
            </a:r>
            <a:r>
              <a:rPr lang="en-US" sz="4400" dirty="0" smtClean="0">
                <a:solidFill>
                  <a:schemeClr val="bg1"/>
                </a:solidFill>
                <a:latin typeface="DFPHeiMedium-B5-AZ" pitchFamily="34" charset="-120"/>
                <a:ea typeface="DFPHeiMedium-B5-AZ" pitchFamily="34" charset="-120"/>
              </a:rPr>
              <a:t> 13:34-35  </a:t>
            </a:r>
            <a:endParaRPr lang="en-US" sz="4400" dirty="0" smtClean="0">
              <a:solidFill>
                <a:schemeClr val="bg1"/>
              </a:solidFill>
              <a:latin typeface="DFPHeiMedium-B5-AZ" pitchFamily="34" charset="-120"/>
              <a:ea typeface="DFPHeiMedium-B5-AZ" pitchFamily="34" charset="-120"/>
            </a:endParaRPr>
          </a:p>
          <a:p>
            <a:r>
              <a:rPr lang="zh-TW" altLang="en-US" sz="4400" dirty="0" smtClean="0">
                <a:solidFill>
                  <a:schemeClr val="bg1"/>
                </a:solidFill>
                <a:latin typeface="DFPHeiMedium-B5-AZ" pitchFamily="34" charset="-120"/>
                <a:ea typeface="DFPHeiMedium-B5-AZ" pitchFamily="34" charset="-120"/>
              </a:rPr>
              <a:t>我</a:t>
            </a:r>
            <a:r>
              <a:rPr lang="zh-TW" altLang="en-US" sz="4400" dirty="0" smtClean="0">
                <a:solidFill>
                  <a:schemeClr val="bg1"/>
                </a:solidFill>
                <a:latin typeface="DFPHeiMedium-B5-AZ" pitchFamily="34" charset="-120"/>
                <a:ea typeface="DFPHeiMedium-B5-AZ" pitchFamily="34" charset="-120"/>
              </a:rPr>
              <a:t>賜給你們一條新命令，乃是叫你們彼此相愛；我怎樣愛你們，你們也要怎樣相愛。</a:t>
            </a:r>
            <a:r>
              <a:rPr lang="en-US" sz="4400" dirty="0" smtClean="0">
                <a:solidFill>
                  <a:schemeClr val="bg1"/>
                </a:solidFill>
                <a:latin typeface="DFPHeiMedium-B5-AZ" pitchFamily="34" charset="-120"/>
                <a:ea typeface="DFPHeiMedium-B5-AZ" pitchFamily="34" charset="-120"/>
              </a:rPr>
              <a:t>  (35)  </a:t>
            </a:r>
            <a:r>
              <a:rPr lang="zh-TW" altLang="en-US" sz="4400" dirty="0" smtClean="0">
                <a:solidFill>
                  <a:schemeClr val="bg1"/>
                </a:solidFill>
                <a:latin typeface="DFPHeiMedium-B5-AZ" pitchFamily="34" charset="-120"/>
                <a:ea typeface="DFPHeiMedium-B5-AZ" pitchFamily="34" charset="-120"/>
              </a:rPr>
              <a:t>你們若有彼此相愛的心，眾人因此就認出你們是我的門徒了。</a:t>
            </a:r>
            <a:r>
              <a:rPr lang="zh-CN" altLang="en-US" sz="4400" dirty="0" smtClean="0">
                <a:solidFill>
                  <a:schemeClr val="bg1"/>
                </a:solidFill>
                <a:latin typeface="DFPHeiMedium-B5-AZ" pitchFamily="34" charset="-120"/>
                <a:ea typeface="DFPHeiMedium-B5-AZ" pitchFamily="34" charset="-120"/>
              </a:rPr>
              <a:t>」</a:t>
            </a:r>
            <a:endParaRPr lang="en-US" sz="4400" dirty="0" smtClean="0">
              <a:solidFill>
                <a:schemeClr val="bg1"/>
              </a:solidFill>
              <a:latin typeface="DFPHeiMedium-B5-AZ" pitchFamily="34" charset="-120"/>
              <a:ea typeface="DFPHeiMedium-B5-AZ" pitchFamily="34" charset="-120"/>
            </a:endParaRPr>
          </a:p>
          <a:p>
            <a:r>
              <a:rPr lang="en-US" sz="3600" dirty="0" smtClean="0"/>
              <a:t> 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0"/>
            <a:ext cx="8534400" cy="224676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/>
            <a:r>
              <a:rPr lang="zh-TW" altLang="en-US" sz="4400" b="1" dirty="0" smtClean="0">
                <a:solidFill>
                  <a:srgbClr val="FFFF00"/>
                </a:solidFill>
              </a:rPr>
              <a:t>為何當以愛相待？</a:t>
            </a:r>
            <a:endParaRPr lang="en-US" sz="4400" b="1" dirty="0" smtClean="0">
              <a:solidFill>
                <a:srgbClr val="FFFF00"/>
              </a:solidFill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48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因為愛是神的的命</a:t>
            </a:r>
            <a:r>
              <a:rPr lang="zh-TW" altLang="en-US" sz="48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令，是</a:t>
            </a:r>
            <a:r>
              <a:rPr lang="zh-TW" altLang="en-US" sz="48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神的旨</a:t>
            </a:r>
            <a:r>
              <a:rPr lang="zh-TW" altLang="en-US" sz="48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意</a:t>
            </a:r>
            <a:endParaRPr lang="en-US" sz="4800" b="1" u="sng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0"/>
            <a:ext cx="8534400" cy="206210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/>
            <a:r>
              <a:rPr lang="zh-TW" altLang="en-US" sz="4400" b="1" dirty="0" smtClean="0">
                <a:solidFill>
                  <a:srgbClr val="FFFF00"/>
                </a:solidFill>
              </a:rPr>
              <a:t>為何當以愛相待？</a:t>
            </a:r>
            <a:endParaRPr lang="en-US" sz="4400" b="1" dirty="0" smtClean="0">
              <a:solidFill>
                <a:srgbClr val="FFFF00"/>
              </a:solidFill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因為愛是神的的命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令，是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神的旨意</a:t>
            </a:r>
            <a:endParaRPr lang="en-US" sz="36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48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</a:t>
            </a:r>
            <a:r>
              <a:rPr lang="zh-TW" altLang="en-US" sz="48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愛是天</a:t>
            </a:r>
            <a:r>
              <a:rPr lang="zh-TW" altLang="en-US" sz="48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國的本</a:t>
            </a:r>
            <a:r>
              <a:rPr lang="zh-TW" altLang="en-US" sz="48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質</a:t>
            </a:r>
            <a:endParaRPr lang="en-US" sz="4800" b="1" u="sng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0"/>
            <a:ext cx="8534400" cy="34163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/>
            <a:r>
              <a:rPr lang="zh-TW" altLang="en-US" sz="4400" b="1" dirty="0" smtClean="0">
                <a:solidFill>
                  <a:srgbClr val="FFFF00"/>
                </a:solidFill>
              </a:rPr>
              <a:t>為何當以愛相待？</a:t>
            </a:r>
            <a:endParaRPr lang="en-US" sz="4400" b="1" dirty="0" smtClean="0">
              <a:solidFill>
                <a:srgbClr val="FFFF00"/>
              </a:solidFill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因為愛是神的的命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令，是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神的旨意</a:t>
            </a:r>
            <a:endParaRPr lang="en-US" sz="36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愛是天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國的本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質</a:t>
            </a:r>
            <a:endParaRPr lang="en-US" sz="36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48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因為唯有愛才能使人心滿足快</a:t>
            </a:r>
            <a:r>
              <a:rPr lang="zh-TW" altLang="en-US" sz="48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樂</a:t>
            </a:r>
            <a:endParaRPr lang="en-US" sz="4800" b="1" u="sng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0"/>
            <a:ext cx="8534400" cy="378565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/>
            <a:r>
              <a:rPr lang="zh-TW" altLang="en-US" sz="4400" b="1" dirty="0" smtClean="0">
                <a:solidFill>
                  <a:srgbClr val="FFFF00"/>
                </a:solidFill>
              </a:rPr>
              <a:t>為何當以愛相待？</a:t>
            </a:r>
            <a:endParaRPr lang="en-US" sz="4400" b="1" dirty="0" smtClean="0">
              <a:solidFill>
                <a:srgbClr val="FFFF00"/>
              </a:solidFill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因為愛是神的的命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令，是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神的旨意</a:t>
            </a:r>
            <a:endParaRPr lang="en-US" sz="36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愛是天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國的本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質</a:t>
            </a:r>
            <a:endParaRPr lang="en-US" sz="36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因為唯有愛才能使人心滿足快樂</a:t>
            </a:r>
            <a:endParaRPr lang="en-US" sz="36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44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因為只有本著愛去生活，人生才能感到真實的意義與價</a:t>
            </a:r>
            <a:r>
              <a:rPr lang="zh-TW" altLang="en-US" sz="44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值</a:t>
            </a:r>
            <a:endParaRPr lang="en-US" sz="4400" b="1" u="sng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0"/>
            <a:ext cx="8534400" cy="563231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/>
            <a:r>
              <a:rPr lang="zh-TW" altLang="en-US" sz="4400" b="1" dirty="0" smtClean="0">
                <a:solidFill>
                  <a:srgbClr val="FFFF00"/>
                </a:solidFill>
              </a:rPr>
              <a:t>為何當以愛相待？</a:t>
            </a:r>
            <a:endParaRPr lang="en-US" sz="4400" b="1" dirty="0" smtClean="0">
              <a:solidFill>
                <a:srgbClr val="FFFF00"/>
              </a:solidFill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因為愛是神的的命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令，是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神的旨意</a:t>
            </a:r>
            <a:endParaRPr lang="en-US" sz="36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愛是天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國的本</a:t>
            </a: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質</a:t>
            </a:r>
            <a:endParaRPr lang="en-US" sz="36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因為唯有愛才能使人心滿足快樂</a:t>
            </a:r>
            <a:endParaRPr lang="en-US" sz="36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36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因為只有本著愛去生活，人生才能感到真實的意義與價值</a:t>
            </a:r>
            <a:endParaRPr lang="en-US" sz="36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48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因為愛的行動能同時在我們裏頭與人的心裏創造快樂</a:t>
            </a:r>
            <a:endParaRPr lang="en-US" sz="4800" b="1" u="sng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/>
            <a:endParaRPr lang="en-US" sz="4000" dirty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0"/>
            <a:ext cx="8534400" cy="624786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/>
            <a:r>
              <a:rPr lang="zh-TW" altLang="en-US" sz="4400" b="1" dirty="0" smtClean="0">
                <a:solidFill>
                  <a:srgbClr val="FFFF00"/>
                </a:solidFill>
              </a:rPr>
              <a:t>為何當以愛相待？</a:t>
            </a:r>
            <a:endParaRPr lang="en-US" sz="4400" b="1" dirty="0" smtClean="0">
              <a:solidFill>
                <a:srgbClr val="FFFF00"/>
              </a:solidFill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32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因為愛是神的的命</a:t>
            </a:r>
            <a:r>
              <a:rPr lang="zh-TW" altLang="en-US" sz="32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令，是</a:t>
            </a:r>
            <a:r>
              <a:rPr lang="zh-TW" altLang="en-US" sz="32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神的旨意</a:t>
            </a:r>
            <a:endParaRPr lang="en-US" sz="32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32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</a:t>
            </a:r>
            <a:r>
              <a:rPr lang="zh-TW" altLang="en-US" sz="32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愛是天</a:t>
            </a:r>
            <a:r>
              <a:rPr lang="zh-TW" altLang="en-US" sz="32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國的本</a:t>
            </a:r>
            <a:r>
              <a:rPr lang="zh-TW" altLang="en-US" sz="32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質</a:t>
            </a:r>
            <a:endParaRPr lang="en-US" sz="32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32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因為唯有愛才能使人心滿足快樂</a:t>
            </a:r>
            <a:endParaRPr lang="en-US" sz="32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32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因為只有本著愛去生活，人生才能感到真實的意義與價值</a:t>
            </a:r>
            <a:endParaRPr lang="en-US" sz="32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3200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因為愛的行動能同時在我們裏頭與人的心裏創造快樂</a:t>
            </a:r>
            <a:endParaRPr lang="en-US" sz="3200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zh-TW" altLang="en-US" sz="44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因為有了愛，罪就消失，沒有了愛，罪就會出現。罪是缺乏愛的表現</a:t>
            </a:r>
            <a:r>
              <a:rPr lang="zh-TW" altLang="en-US" sz="4400" b="1" u="sng" dirty="0" smtClean="0">
                <a:solidFill>
                  <a:schemeClr val="bg1"/>
                </a:solidFill>
                <a:latin typeface="DFPKuoTaiBeiW4-B5-AZ" pitchFamily="66" charset="-120"/>
                <a:ea typeface="DFPKuoTaiBeiW4-B5-AZ" pitchFamily="66" charset="-120"/>
              </a:rPr>
              <a:t>。</a:t>
            </a:r>
            <a:endParaRPr lang="en-US" sz="4400" b="1" u="sng" dirty="0" smtClean="0">
              <a:solidFill>
                <a:schemeClr val="bg1"/>
              </a:solidFill>
              <a:latin typeface="DFPKuoTaiBeiW4-B5-AZ" pitchFamily="66" charset="-120"/>
              <a:ea typeface="DFPKuoTaiBeiW4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1380</TotalTime>
  <Words>1655</Words>
  <Application>Microsoft Office PowerPoint</Application>
  <PresentationFormat>On-screen Show (4:3)</PresentationFormat>
  <Paragraphs>80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學習以愛相待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你們要去。。。</dc:title>
  <dc:creator>Peter Ng</dc:creator>
  <cp:lastModifiedBy>Peter Ng</cp:lastModifiedBy>
  <cp:revision>26</cp:revision>
  <dcterms:created xsi:type="dcterms:W3CDTF">2013-10-06T08:57:22Z</dcterms:created>
  <dcterms:modified xsi:type="dcterms:W3CDTF">2014-10-26T13:52:19Z</dcterms:modified>
</cp:coreProperties>
</file>