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301" r:id="rId2"/>
    <p:sldId id="303" r:id="rId3"/>
    <p:sldId id="322" r:id="rId4"/>
    <p:sldId id="334" r:id="rId5"/>
    <p:sldId id="335" r:id="rId6"/>
    <p:sldId id="336" r:id="rId7"/>
    <p:sldId id="337" r:id="rId8"/>
    <p:sldId id="338" r:id="rId9"/>
    <p:sldId id="339" r:id="rId10"/>
    <p:sldId id="323" r:id="rId11"/>
    <p:sldId id="340" r:id="rId12"/>
    <p:sldId id="341" r:id="rId13"/>
    <p:sldId id="304" r:id="rId14"/>
    <p:sldId id="342" r:id="rId15"/>
    <p:sldId id="343"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5C69"/>
    <a:srgbClr val="296165"/>
    <a:srgbClr val="377F85"/>
    <a:srgbClr val="3333FF"/>
    <a:srgbClr val="3399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8" autoAdjust="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E6E1D3-4715-499B-8C2E-177A0133F12D}" type="datetimeFigureOut">
              <a:rPr lang="en-US" smtClean="0"/>
              <a:pPr/>
              <a:t>11/16/2014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DCDE52-6A35-4A3A-B2CA-062C7561EA5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DCDE52-6A35-4A3A-B2CA-062C7561EA51}"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DCDE52-6A35-4A3A-B2CA-062C7561EA51}"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DCDE52-6A35-4A3A-B2CA-062C7561EA51}"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DCDE52-6A35-4A3A-B2CA-062C7561EA51}"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DCDE52-6A35-4A3A-B2CA-062C7561EA51}"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DCDE52-6A35-4A3A-B2CA-062C7561EA51}"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DCDE52-6A35-4A3A-B2CA-062C7561EA51}"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DCDE52-6A35-4A3A-B2CA-062C7561EA51}"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DCDE52-6A35-4A3A-B2CA-062C7561EA51}"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DCDE52-6A35-4A3A-B2CA-062C7561EA51}"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BCD3E1EF-1D79-4AFB-9D54-4A958BF6811C}"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D85116-3256-4776-9476-5896ACA5875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BA81415-CFC6-411F-8A1D-8ABB0B57F367}"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EF3235A-690F-48B2-BF36-FD0D56E146BE}"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43BC5A7-0B54-4DF2-9925-8ED202B814AF}"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1456C6F-0BFD-4ADD-B3A3-5905FA16939B}"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DA5C4E4-E67E-4D2D-B1C1-D85C1EA1412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2862480-F224-4C5B-8554-534D288188B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C54AA59-B23F-4689-976B-C6220D5DB1F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D96C043-6D84-441B-9428-C94A7510E6EB}"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E7033473-9475-4B93-B63F-B367A7F18957}"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26252E0-3A26-4042-A20E-E91DCA948032}"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gospelbondservant.com/wp-content/uploads/2012/04/p07.jpg"/>
          <p:cNvPicPr>
            <a:picLocks noChangeAspect="1" noChangeArrowheads="1"/>
          </p:cNvPicPr>
          <p:nvPr/>
        </p:nvPicPr>
        <p:blipFill>
          <a:blip r:embed="rId2" cstate="print"/>
          <a:srcRect/>
          <a:stretch>
            <a:fillRect/>
          </a:stretch>
        </p:blipFill>
        <p:spPr bwMode="auto">
          <a:xfrm>
            <a:off x="0" y="-1"/>
            <a:ext cx="9195084" cy="6858001"/>
          </a:xfrm>
          <a:prstGeom prst="rect">
            <a:avLst/>
          </a:prstGeom>
          <a:noFill/>
        </p:spPr>
      </p:pic>
      <p:sp>
        <p:nvSpPr>
          <p:cNvPr id="10243" name="Rectangle 3"/>
          <p:cNvSpPr>
            <a:spLocks noGrp="1" noChangeArrowheads="1"/>
          </p:cNvSpPr>
          <p:nvPr>
            <p:ph type="ctrTitle"/>
          </p:nvPr>
        </p:nvSpPr>
        <p:spPr>
          <a:xfrm>
            <a:off x="381000" y="5105400"/>
            <a:ext cx="8382000" cy="1524000"/>
          </a:xfrm>
        </p:spPr>
        <p:txBody>
          <a:bodyPr>
            <a:noAutofit/>
          </a:bodyPr>
          <a:lstStyle/>
          <a:p>
            <a:pPr algn="ctr"/>
            <a:r>
              <a:rPr lang="zh-TW" altLang="en-US" sz="9600" b="1" dirty="0" smtClean="0">
                <a:solidFill>
                  <a:srgbClr val="FFC000"/>
                </a:solidFill>
                <a:latin typeface="+mn-lt"/>
              </a:rPr>
              <a:t>世界的光</a:t>
            </a:r>
            <a:endParaRPr lang="en-US" sz="6600" b="1" dirty="0" smtClean="0">
              <a:solidFill>
                <a:srgbClr val="FFC000"/>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763000" cy="6647974"/>
          </a:xfrm>
          <a:prstGeom prst="rect">
            <a:avLst/>
          </a:prstGeom>
          <a:noFill/>
        </p:spPr>
        <p:txBody>
          <a:bodyPr wrap="square" rtlCol="0">
            <a:spAutoFit/>
          </a:bodyPr>
          <a:lstStyle/>
          <a:p>
            <a:pPr marL="742950" indent="-742950">
              <a:buAutoNum type="arabicPeriod"/>
            </a:pPr>
            <a:r>
              <a:rPr lang="zh-TW" altLang="en-US" sz="4400" b="1" dirty="0" smtClean="0">
                <a:solidFill>
                  <a:srgbClr val="FFFF00"/>
                </a:solidFill>
                <a:latin typeface="DFPMingBold-B5-AZ" pitchFamily="18" charset="-120"/>
                <a:ea typeface="DFPMingBold-B5-AZ" pitchFamily="18" charset="-120"/>
              </a:rPr>
              <a:t>使</a:t>
            </a:r>
            <a:r>
              <a:rPr lang="zh-TW" altLang="en-US" sz="4400" b="1" dirty="0" smtClean="0">
                <a:solidFill>
                  <a:srgbClr val="FFFF00"/>
                </a:solidFill>
                <a:latin typeface="DFPMingBold-B5-AZ" pitchFamily="18" charset="-120"/>
                <a:ea typeface="DFPMingBold-B5-AZ" pitchFamily="18" charset="-120"/>
              </a:rPr>
              <a:t>人看見神的光</a:t>
            </a:r>
            <a:r>
              <a:rPr lang="en-US" sz="4400" b="1" dirty="0" smtClean="0">
                <a:solidFill>
                  <a:srgbClr val="FFFF00"/>
                </a:solidFill>
                <a:latin typeface="DFPMingBold-B5-AZ" pitchFamily="18" charset="-120"/>
                <a:ea typeface="DFPMingBold-B5-AZ" pitchFamily="18" charset="-120"/>
              </a:rPr>
              <a:t> </a:t>
            </a:r>
            <a:endParaRPr lang="en-US" sz="4400" b="1" dirty="0" smtClean="0">
              <a:solidFill>
                <a:srgbClr val="FFFF00"/>
              </a:solidFill>
              <a:latin typeface="DFPMingBold-B5-AZ" pitchFamily="18" charset="-120"/>
              <a:ea typeface="DFPMingBold-B5-AZ" pitchFamily="18" charset="-120"/>
            </a:endParaRPr>
          </a:p>
          <a:p>
            <a:pPr marL="742950" indent="-742950"/>
            <a:r>
              <a:rPr lang="en-US" sz="4400" b="1" dirty="0" smtClean="0">
                <a:solidFill>
                  <a:srgbClr val="FFFF00"/>
                </a:solidFill>
                <a:latin typeface="DFPMingBold-B5-AZ" pitchFamily="18" charset="-120"/>
                <a:ea typeface="DFPMingBold-B5-AZ" pitchFamily="18" charset="-120"/>
              </a:rPr>
              <a:t>	</a:t>
            </a:r>
            <a:r>
              <a:rPr lang="en-US" sz="3600" b="1" dirty="0" smtClean="0">
                <a:solidFill>
                  <a:srgbClr val="FFFF00"/>
                </a:solidFill>
                <a:latin typeface="DFPMingBold-B5-AZ" pitchFamily="18" charset="-120"/>
                <a:ea typeface="DFPMingBold-B5-AZ" pitchFamily="18" charset="-120"/>
              </a:rPr>
              <a:t>The </a:t>
            </a:r>
            <a:r>
              <a:rPr lang="en-US" sz="3600" b="1" dirty="0" smtClean="0">
                <a:solidFill>
                  <a:srgbClr val="FFFF00"/>
                </a:solidFill>
                <a:latin typeface="DFPMingBold-B5-AZ" pitchFamily="18" charset="-120"/>
                <a:ea typeface="DFPMingBold-B5-AZ" pitchFamily="18" charset="-120"/>
              </a:rPr>
              <a:t>light that enable us to see God </a:t>
            </a:r>
            <a:endParaRPr lang="en-US" sz="4400" b="1" dirty="0" smtClean="0">
              <a:solidFill>
                <a:srgbClr val="FFFF00"/>
              </a:solidFill>
              <a:latin typeface="DFPMingBold-B5-AZ" pitchFamily="18" charset="-120"/>
              <a:ea typeface="DFPMingBold-B5-AZ" pitchFamily="18" charset="-120"/>
            </a:endParaRPr>
          </a:p>
          <a:p>
            <a:pPr marL="742950" indent="-742950"/>
            <a:endParaRPr lang="en-US" altLang="zh-TW" sz="1400" b="1" dirty="0" smtClean="0">
              <a:solidFill>
                <a:schemeClr val="bg1"/>
              </a:solidFill>
              <a:latin typeface="+mj-ea"/>
              <a:ea typeface="+mj-ea"/>
            </a:endParaRPr>
          </a:p>
          <a:p>
            <a:pPr marL="742950" indent="-742950"/>
            <a:r>
              <a:rPr lang="zh-TW" altLang="en-US" sz="2400" b="1" dirty="0" smtClean="0">
                <a:solidFill>
                  <a:schemeClr val="bg1"/>
                </a:solidFill>
                <a:latin typeface="+mj-ea"/>
                <a:ea typeface="+mj-ea"/>
              </a:rPr>
              <a:t>約</a:t>
            </a:r>
            <a:r>
              <a:rPr lang="en-US" sz="2400" b="1" dirty="0" smtClean="0">
                <a:solidFill>
                  <a:schemeClr val="bg1"/>
                </a:solidFill>
                <a:latin typeface="+mj-ea"/>
                <a:ea typeface="+mj-ea"/>
              </a:rPr>
              <a:t> </a:t>
            </a:r>
            <a:r>
              <a:rPr lang="en-US" sz="2400" b="1" dirty="0" smtClean="0">
                <a:solidFill>
                  <a:schemeClr val="bg1"/>
                </a:solidFill>
                <a:latin typeface="+mj-ea"/>
                <a:ea typeface="+mj-ea"/>
              </a:rPr>
              <a:t>12:45-46  </a:t>
            </a:r>
            <a:endParaRPr lang="en-US" sz="2400" b="1" dirty="0" smtClean="0">
              <a:solidFill>
                <a:schemeClr val="bg1"/>
              </a:solidFill>
              <a:latin typeface="+mj-ea"/>
              <a:ea typeface="+mj-ea"/>
            </a:endParaRPr>
          </a:p>
          <a:p>
            <a:r>
              <a:rPr lang="zh-TW" altLang="en-US" sz="3600" b="1" dirty="0" smtClean="0">
                <a:solidFill>
                  <a:schemeClr val="bg1"/>
                </a:solidFill>
                <a:latin typeface="+mj-ea"/>
                <a:ea typeface="+mj-ea"/>
              </a:rPr>
              <a:t>人</a:t>
            </a:r>
            <a:r>
              <a:rPr lang="zh-TW" altLang="en-US" sz="3600" b="1" dirty="0" smtClean="0">
                <a:solidFill>
                  <a:schemeClr val="bg1"/>
                </a:solidFill>
                <a:latin typeface="+mj-ea"/>
                <a:ea typeface="+mj-ea"/>
              </a:rPr>
              <a:t>看見我，就是看見那差我來的。</a:t>
            </a:r>
            <a:r>
              <a:rPr lang="en-US" sz="3600" b="1" dirty="0" smtClean="0">
                <a:solidFill>
                  <a:schemeClr val="bg1"/>
                </a:solidFill>
                <a:latin typeface="+mj-ea"/>
                <a:ea typeface="+mj-ea"/>
              </a:rPr>
              <a:t>  (46)  </a:t>
            </a:r>
            <a:r>
              <a:rPr lang="zh-TW" altLang="en-US" sz="3600" b="1" dirty="0" smtClean="0">
                <a:solidFill>
                  <a:schemeClr val="bg1"/>
                </a:solidFill>
                <a:latin typeface="+mj-ea"/>
                <a:ea typeface="+mj-ea"/>
              </a:rPr>
              <a:t>我到世上來，乃是光，叫凡信我的，不住在黑暗裡</a:t>
            </a:r>
            <a:r>
              <a:rPr lang="zh-TW" altLang="en-US" sz="3600" b="1" dirty="0" smtClean="0">
                <a:solidFill>
                  <a:schemeClr val="bg1"/>
                </a:solidFill>
                <a:latin typeface="+mj-ea"/>
                <a:ea typeface="+mj-ea"/>
              </a:rPr>
              <a:t>。</a:t>
            </a:r>
            <a:endParaRPr lang="en-US" altLang="zh-TW" sz="3600" b="1" dirty="0" smtClean="0">
              <a:solidFill>
                <a:schemeClr val="bg1"/>
              </a:solidFill>
              <a:latin typeface="+mj-ea"/>
              <a:ea typeface="+mj-ea"/>
            </a:endParaRPr>
          </a:p>
          <a:p>
            <a:endParaRPr lang="en-US" sz="1600" dirty="0" smtClean="0">
              <a:solidFill>
                <a:schemeClr val="bg1"/>
              </a:solidFill>
            </a:endParaRPr>
          </a:p>
          <a:p>
            <a:r>
              <a:rPr lang="en-US" sz="2800" dirty="0" smtClean="0">
                <a:solidFill>
                  <a:schemeClr val="bg1"/>
                </a:solidFill>
              </a:rPr>
              <a:t>John 12:45-46</a:t>
            </a:r>
            <a:endParaRPr lang="en-US" sz="2800" dirty="0" smtClean="0">
              <a:solidFill>
                <a:schemeClr val="bg1"/>
              </a:solidFill>
            </a:endParaRPr>
          </a:p>
          <a:p>
            <a:r>
              <a:rPr lang="en-US" sz="3600" b="1" baseline="30000" dirty="0" smtClean="0">
                <a:solidFill>
                  <a:schemeClr val="bg1"/>
                </a:solidFill>
              </a:rPr>
              <a:t>45 </a:t>
            </a:r>
            <a:r>
              <a:rPr lang="en-US" sz="3600" dirty="0" smtClean="0">
                <a:solidFill>
                  <a:schemeClr val="bg1"/>
                </a:solidFill>
              </a:rPr>
              <a:t>The one who looks at me is seeing the one who sent me. </a:t>
            </a:r>
            <a:r>
              <a:rPr lang="en-US" sz="3600" b="1" baseline="30000" dirty="0" smtClean="0">
                <a:solidFill>
                  <a:schemeClr val="bg1"/>
                </a:solidFill>
              </a:rPr>
              <a:t>46 </a:t>
            </a:r>
            <a:r>
              <a:rPr lang="en-US" sz="3600" dirty="0" smtClean="0">
                <a:solidFill>
                  <a:schemeClr val="bg1"/>
                </a:solidFill>
              </a:rPr>
              <a:t>I have come into the world as a light, so that no one who believes in me should stay in darkness</a:t>
            </a:r>
            <a:r>
              <a:rPr lang="en-US" sz="3600" dirty="0" smtClean="0">
                <a:solidFill>
                  <a:schemeClr val="bg1"/>
                </a:solidFill>
              </a:rPr>
              <a:t>.</a:t>
            </a:r>
            <a:endParaRPr lang="en-US" sz="3600" dirty="0" smtClean="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763000" cy="6463308"/>
          </a:xfrm>
          <a:prstGeom prst="rect">
            <a:avLst/>
          </a:prstGeom>
          <a:noFill/>
        </p:spPr>
        <p:txBody>
          <a:bodyPr wrap="square" rtlCol="0">
            <a:spAutoFit/>
          </a:bodyPr>
          <a:lstStyle/>
          <a:p>
            <a:pPr marL="742950" indent="-742950"/>
            <a:endParaRPr lang="en-US" altLang="zh-TW" sz="1400" b="1" dirty="0" smtClean="0">
              <a:solidFill>
                <a:schemeClr val="bg1"/>
              </a:solidFill>
              <a:latin typeface="+mj-ea"/>
              <a:ea typeface="+mj-ea"/>
            </a:endParaRPr>
          </a:p>
          <a:p>
            <a:r>
              <a:rPr lang="zh-TW" altLang="en-US" sz="4000" b="1" dirty="0" smtClean="0">
                <a:solidFill>
                  <a:schemeClr val="bg1"/>
                </a:solidFill>
                <a:latin typeface="+mj-ea"/>
                <a:ea typeface="+mj-ea"/>
              </a:rPr>
              <a:t>約</a:t>
            </a:r>
            <a:r>
              <a:rPr lang="en-US" sz="4000" b="1" dirty="0" smtClean="0">
                <a:solidFill>
                  <a:schemeClr val="bg1"/>
                </a:solidFill>
                <a:latin typeface="+mj-ea"/>
                <a:ea typeface="+mj-ea"/>
              </a:rPr>
              <a:t>14:6-9  </a:t>
            </a:r>
            <a:r>
              <a:rPr lang="zh-TW" altLang="en-US" sz="4000" b="1" dirty="0" smtClean="0">
                <a:solidFill>
                  <a:schemeClr val="bg1"/>
                </a:solidFill>
                <a:latin typeface="+mj-ea"/>
                <a:ea typeface="+mj-ea"/>
              </a:rPr>
              <a:t>耶穌說「我就是道路、真理、生命；若不藉著我，沒有人能到父那裡去。</a:t>
            </a:r>
            <a:r>
              <a:rPr lang="en-US" sz="4000" b="1" dirty="0" smtClean="0">
                <a:solidFill>
                  <a:schemeClr val="bg1"/>
                </a:solidFill>
                <a:latin typeface="+mj-ea"/>
                <a:ea typeface="+mj-ea"/>
              </a:rPr>
              <a:t>  (7)  </a:t>
            </a:r>
            <a:r>
              <a:rPr lang="zh-TW" altLang="en-US" sz="4000" b="1" dirty="0" smtClean="0">
                <a:solidFill>
                  <a:schemeClr val="bg1"/>
                </a:solidFill>
                <a:latin typeface="+mj-ea"/>
                <a:ea typeface="+mj-ea"/>
              </a:rPr>
              <a:t>你們若認識我，也就認識我的父。從今以後，你們認識他，並且已經看見他。」</a:t>
            </a:r>
            <a:r>
              <a:rPr lang="en-US" sz="4000" b="1" dirty="0" smtClean="0">
                <a:solidFill>
                  <a:schemeClr val="bg1"/>
                </a:solidFill>
                <a:latin typeface="+mj-ea"/>
                <a:ea typeface="+mj-ea"/>
              </a:rPr>
              <a:t>  (8)  </a:t>
            </a:r>
            <a:r>
              <a:rPr lang="zh-TW" altLang="en-US" sz="4000" b="1" dirty="0" smtClean="0">
                <a:solidFill>
                  <a:schemeClr val="bg1"/>
                </a:solidFill>
                <a:latin typeface="+mj-ea"/>
                <a:ea typeface="+mj-ea"/>
              </a:rPr>
              <a:t>腓力對他說：「求主將父顯給我們看，我們就知足了。」</a:t>
            </a:r>
            <a:r>
              <a:rPr lang="en-US" sz="4000" b="1" dirty="0" smtClean="0">
                <a:solidFill>
                  <a:schemeClr val="bg1"/>
                </a:solidFill>
                <a:latin typeface="+mj-ea"/>
                <a:ea typeface="+mj-ea"/>
              </a:rPr>
              <a:t>  (9)  </a:t>
            </a:r>
            <a:r>
              <a:rPr lang="zh-TW" altLang="en-US" sz="4000" b="1" dirty="0" smtClean="0">
                <a:solidFill>
                  <a:schemeClr val="bg1"/>
                </a:solidFill>
                <a:latin typeface="+mj-ea"/>
                <a:ea typeface="+mj-ea"/>
              </a:rPr>
              <a:t>耶穌對他說：「腓力，我與你們同在這樣長久，你還不認識我嗎？人看見了我，就是看見了父；你怎麼說</a:t>
            </a:r>
            <a:r>
              <a:rPr lang="en-US" altLang="zh-TW" sz="4000" b="1" dirty="0" smtClean="0">
                <a:solidFill>
                  <a:schemeClr val="bg1"/>
                </a:solidFill>
                <a:latin typeface="+mj-ea"/>
                <a:ea typeface="+mj-ea"/>
              </a:rPr>
              <a:t>『</a:t>
            </a:r>
            <a:r>
              <a:rPr lang="zh-TW" altLang="en-US" sz="4000" b="1" dirty="0" smtClean="0">
                <a:solidFill>
                  <a:schemeClr val="bg1"/>
                </a:solidFill>
                <a:latin typeface="+mj-ea"/>
                <a:ea typeface="+mj-ea"/>
              </a:rPr>
              <a:t>將父顯給我們看</a:t>
            </a:r>
            <a:r>
              <a:rPr lang="en-US" altLang="zh-TW" sz="4000" b="1" dirty="0" smtClean="0">
                <a:solidFill>
                  <a:schemeClr val="bg1"/>
                </a:solidFill>
                <a:latin typeface="+mj-ea"/>
                <a:ea typeface="+mj-ea"/>
              </a:rPr>
              <a:t>』</a:t>
            </a:r>
            <a:r>
              <a:rPr lang="zh-TW" altLang="en-US" sz="4000" b="1" dirty="0" smtClean="0">
                <a:solidFill>
                  <a:schemeClr val="bg1"/>
                </a:solidFill>
                <a:latin typeface="+mj-ea"/>
                <a:ea typeface="+mj-ea"/>
              </a:rPr>
              <a:t>呢？</a:t>
            </a:r>
            <a:endParaRPr lang="en-US" sz="4000" b="1" dirty="0">
              <a:solidFill>
                <a:schemeClr val="bg1"/>
              </a:solidFill>
              <a:latin typeface="+mj-ea"/>
              <a:ea typeface="+mj-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763000" cy="6247864"/>
          </a:xfrm>
          <a:prstGeom prst="rect">
            <a:avLst/>
          </a:prstGeom>
          <a:noFill/>
        </p:spPr>
        <p:txBody>
          <a:bodyPr wrap="square" rtlCol="0">
            <a:spAutoFit/>
          </a:bodyPr>
          <a:lstStyle/>
          <a:p>
            <a:r>
              <a:rPr lang="en-US" sz="2800" dirty="0" smtClean="0">
                <a:solidFill>
                  <a:schemeClr val="bg1"/>
                </a:solidFill>
              </a:rPr>
              <a:t>John 14:6-9</a:t>
            </a:r>
            <a:endParaRPr lang="en-US" sz="2800" dirty="0" smtClean="0">
              <a:solidFill>
                <a:schemeClr val="bg1"/>
              </a:solidFill>
            </a:endParaRPr>
          </a:p>
          <a:p>
            <a:r>
              <a:rPr lang="en-US" sz="3100" b="1" baseline="30000" dirty="0" smtClean="0">
                <a:solidFill>
                  <a:schemeClr val="bg1"/>
                </a:solidFill>
              </a:rPr>
              <a:t>6 </a:t>
            </a:r>
            <a:r>
              <a:rPr lang="en-US" sz="3100" b="1" dirty="0" smtClean="0">
                <a:solidFill>
                  <a:schemeClr val="bg1"/>
                </a:solidFill>
              </a:rPr>
              <a:t>Jesus answered, “I am the way and the truth and the life. No one comes to the Father except through me. </a:t>
            </a:r>
            <a:r>
              <a:rPr lang="en-US" sz="3100" b="1" baseline="30000" dirty="0" smtClean="0">
                <a:solidFill>
                  <a:schemeClr val="bg1"/>
                </a:solidFill>
              </a:rPr>
              <a:t>7 </a:t>
            </a:r>
            <a:r>
              <a:rPr lang="en-US" sz="3100" b="1" dirty="0" smtClean="0">
                <a:solidFill>
                  <a:schemeClr val="bg1"/>
                </a:solidFill>
              </a:rPr>
              <a:t>If you really know me, you will </a:t>
            </a:r>
            <a:r>
              <a:rPr lang="en-US" sz="3100" b="1" dirty="0" smtClean="0">
                <a:solidFill>
                  <a:schemeClr val="bg1"/>
                </a:solidFill>
              </a:rPr>
              <a:t>know</a:t>
            </a:r>
            <a:r>
              <a:rPr lang="en-US" sz="3100" b="1" dirty="0" smtClean="0">
                <a:solidFill>
                  <a:schemeClr val="bg1"/>
                </a:solidFill>
              </a:rPr>
              <a:t> my Father as well. From now on, you do know him and have seen him.”</a:t>
            </a:r>
          </a:p>
          <a:p>
            <a:r>
              <a:rPr lang="en-US" sz="3100" b="1" baseline="30000" dirty="0" smtClean="0">
                <a:solidFill>
                  <a:schemeClr val="bg1"/>
                </a:solidFill>
              </a:rPr>
              <a:t>8 </a:t>
            </a:r>
            <a:r>
              <a:rPr lang="en-US" sz="3100" b="1" dirty="0" smtClean="0">
                <a:solidFill>
                  <a:schemeClr val="bg1"/>
                </a:solidFill>
              </a:rPr>
              <a:t>Philip said, “Lord, show us the Father and that will be enough for us.”</a:t>
            </a:r>
          </a:p>
          <a:p>
            <a:r>
              <a:rPr lang="en-US" sz="3100" b="1" baseline="30000" dirty="0" smtClean="0">
                <a:solidFill>
                  <a:schemeClr val="bg1"/>
                </a:solidFill>
              </a:rPr>
              <a:t>9 </a:t>
            </a:r>
            <a:r>
              <a:rPr lang="en-US" sz="3100" b="1" dirty="0" smtClean="0">
                <a:solidFill>
                  <a:schemeClr val="bg1"/>
                </a:solidFill>
              </a:rPr>
              <a:t>Jesus answered: “Don’t you know me, Philip, even after I have been among you such a long time? Anyone who has seen me has seen the Father. How can you say, ‘Show us the Father’?</a:t>
            </a:r>
            <a:endParaRPr lang="en-US" sz="3100" b="1"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533400"/>
            <a:ext cx="8763000" cy="2800767"/>
          </a:xfrm>
          <a:prstGeom prst="rect">
            <a:avLst/>
          </a:prstGeom>
          <a:noFill/>
        </p:spPr>
        <p:txBody>
          <a:bodyPr wrap="square" rtlCol="0">
            <a:spAutoFit/>
          </a:bodyPr>
          <a:lstStyle/>
          <a:p>
            <a:r>
              <a:rPr lang="en-US" sz="4400" b="1" dirty="0" smtClean="0">
                <a:solidFill>
                  <a:srgbClr val="FFFF00"/>
                </a:solidFill>
                <a:latin typeface="DFPMingBold-B5-AZ" pitchFamily="18" charset="-120"/>
                <a:ea typeface="DFPMingBold-B5-AZ" pitchFamily="18" charset="-120"/>
              </a:rPr>
              <a:t>2. </a:t>
            </a:r>
            <a:r>
              <a:rPr lang="zh-TW" altLang="en-US" sz="4400" b="1" dirty="0" smtClean="0">
                <a:solidFill>
                  <a:srgbClr val="FFFF00"/>
                </a:solidFill>
                <a:latin typeface="DFPMingBold-B5-AZ" pitchFamily="18" charset="-120"/>
                <a:ea typeface="DFPMingBold-B5-AZ" pitchFamily="18" charset="-120"/>
              </a:rPr>
              <a:t>使人看見生命的真理的</a:t>
            </a:r>
            <a:r>
              <a:rPr lang="zh-TW" altLang="en-US" sz="4400" b="1" dirty="0" smtClean="0">
                <a:solidFill>
                  <a:srgbClr val="FFFF00"/>
                </a:solidFill>
                <a:latin typeface="DFPMingBold-B5-AZ" pitchFamily="18" charset="-120"/>
                <a:ea typeface="DFPMingBold-B5-AZ" pitchFamily="18" charset="-120"/>
              </a:rPr>
              <a:t>光</a:t>
            </a:r>
            <a:endParaRPr lang="en-US" altLang="zh-TW" sz="4400" b="1" dirty="0" smtClean="0">
              <a:solidFill>
                <a:srgbClr val="FFFF00"/>
              </a:solidFill>
              <a:latin typeface="DFPMingBold-B5-AZ" pitchFamily="18" charset="-120"/>
              <a:ea typeface="DFPMingBold-B5-AZ" pitchFamily="18" charset="-120"/>
            </a:endParaRPr>
          </a:p>
          <a:p>
            <a:r>
              <a:rPr lang="en-US" altLang="zh-TW" sz="4400" b="1" dirty="0" smtClean="0">
                <a:solidFill>
                  <a:srgbClr val="FFFF00"/>
                </a:solidFill>
                <a:latin typeface="DFPMingBold-B5-AZ" pitchFamily="18" charset="-120"/>
                <a:ea typeface="DFPMingBold-B5-AZ" pitchFamily="18" charset="-120"/>
              </a:rPr>
              <a:t>The light that enable us to see the truth of life</a:t>
            </a:r>
          </a:p>
          <a:p>
            <a:endParaRPr lang="en-US" sz="4400" dirty="0">
              <a:solidFill>
                <a:schemeClr val="bg1"/>
              </a:solidFill>
              <a:latin typeface="DFPMingBold-B5-AZ" pitchFamily="18" charset="-120"/>
              <a:ea typeface="DFPMingBold-B5-AZ" pitchFamily="18" charset="-12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533400"/>
            <a:ext cx="8763000" cy="2800767"/>
          </a:xfrm>
          <a:prstGeom prst="rect">
            <a:avLst/>
          </a:prstGeom>
          <a:noFill/>
        </p:spPr>
        <p:txBody>
          <a:bodyPr wrap="square" rtlCol="0">
            <a:spAutoFit/>
          </a:bodyPr>
          <a:lstStyle/>
          <a:p>
            <a:r>
              <a:rPr lang="en-US" sz="4400" dirty="0" smtClean="0">
                <a:solidFill>
                  <a:srgbClr val="FFFF00"/>
                </a:solidFill>
                <a:latin typeface="DFPMingBold-B5-AZ" pitchFamily="18" charset="-120"/>
                <a:ea typeface="DFPMingBold-B5-AZ" pitchFamily="18" charset="-120"/>
              </a:rPr>
              <a:t>3. </a:t>
            </a:r>
            <a:r>
              <a:rPr lang="zh-TW" altLang="en-US" sz="4400" dirty="0" smtClean="0">
                <a:solidFill>
                  <a:srgbClr val="FFFF00"/>
                </a:solidFill>
                <a:latin typeface="DFPMingBold-B5-AZ" pitchFamily="18" charset="-120"/>
                <a:ea typeface="DFPMingBold-B5-AZ" pitchFamily="18" charset="-120"/>
              </a:rPr>
              <a:t>使人看見</a:t>
            </a:r>
            <a:r>
              <a:rPr lang="zh-TW" altLang="en-US" sz="4400" dirty="0" smtClean="0">
                <a:solidFill>
                  <a:srgbClr val="FFFF00"/>
                </a:solidFill>
                <a:latin typeface="DFPMingBold-B5-AZ" pitchFamily="18" charset="-120"/>
                <a:ea typeface="DFPMingBold-B5-AZ" pitchFamily="18" charset="-120"/>
              </a:rPr>
              <a:t>神恩</a:t>
            </a:r>
            <a:r>
              <a:rPr lang="zh-TW" altLang="en-US" sz="4400" dirty="0" smtClean="0">
                <a:solidFill>
                  <a:srgbClr val="FFFF00"/>
                </a:solidFill>
                <a:latin typeface="DFPMingBold-B5-AZ" pitchFamily="18" charset="-120"/>
                <a:ea typeface="DFPMingBold-B5-AZ" pitchFamily="18" charset="-120"/>
              </a:rPr>
              <a:t>惠的光</a:t>
            </a:r>
            <a:endParaRPr lang="en-US" sz="4400" dirty="0" smtClean="0">
              <a:solidFill>
                <a:srgbClr val="FFFF00"/>
              </a:solidFill>
              <a:latin typeface="DFPMingBold-B5-AZ" pitchFamily="18" charset="-120"/>
              <a:ea typeface="DFPMingBold-B5-AZ" pitchFamily="18" charset="-120"/>
            </a:endParaRPr>
          </a:p>
          <a:p>
            <a:r>
              <a:rPr lang="en-US" altLang="zh-TW" sz="4400" b="1" dirty="0" smtClean="0">
                <a:solidFill>
                  <a:srgbClr val="FFFF00"/>
                </a:solidFill>
                <a:latin typeface="DFPMingBold-B5-AZ" pitchFamily="18" charset="-120"/>
                <a:ea typeface="DFPMingBold-B5-AZ" pitchFamily="18" charset="-120"/>
              </a:rPr>
              <a:t>The light that enable us to see the grace of God</a:t>
            </a:r>
          </a:p>
          <a:p>
            <a:endParaRPr lang="en-US" sz="4400" dirty="0">
              <a:solidFill>
                <a:schemeClr val="bg1"/>
              </a:solidFill>
              <a:latin typeface="DFPMingBold-B5-AZ" pitchFamily="18" charset="-120"/>
              <a:ea typeface="DFPMingBold-B5-AZ" pitchFamily="18"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533400"/>
            <a:ext cx="8763000" cy="5509200"/>
          </a:xfrm>
          <a:prstGeom prst="rect">
            <a:avLst/>
          </a:prstGeom>
          <a:noFill/>
        </p:spPr>
        <p:txBody>
          <a:bodyPr wrap="square" rtlCol="0">
            <a:spAutoFit/>
          </a:bodyPr>
          <a:lstStyle/>
          <a:p>
            <a:endParaRPr lang="en-US" altLang="zh-TW" sz="4400" b="1" dirty="0" smtClean="0">
              <a:solidFill>
                <a:srgbClr val="FFFF00"/>
              </a:solidFill>
              <a:latin typeface="DFPMingBold-B5-AZ" pitchFamily="18" charset="-120"/>
              <a:ea typeface="DFPMingBold-B5-AZ" pitchFamily="18" charset="-120"/>
            </a:endParaRPr>
          </a:p>
          <a:p>
            <a:endParaRPr lang="en-US" altLang="zh-TW" sz="4400" b="1" dirty="0" smtClean="0">
              <a:solidFill>
                <a:srgbClr val="FFFF00"/>
              </a:solidFill>
              <a:latin typeface="DFPMingBold-B5-AZ" pitchFamily="18" charset="-120"/>
              <a:ea typeface="DFPMingBold-B5-AZ" pitchFamily="18" charset="-120"/>
            </a:endParaRPr>
          </a:p>
          <a:p>
            <a:pPr algn="ctr"/>
            <a:r>
              <a:rPr lang="zh-TW" altLang="en-US" sz="4400" b="1" dirty="0" smtClean="0">
                <a:solidFill>
                  <a:srgbClr val="FFFF00"/>
                </a:solidFill>
                <a:latin typeface="DFPMingBold-B5-AZ" pitchFamily="18" charset="-120"/>
                <a:ea typeface="DFPMingBold-B5-AZ" pitchFamily="18" charset="-120"/>
              </a:rPr>
              <a:t>結語</a:t>
            </a:r>
            <a:endParaRPr lang="en-US" altLang="zh-TW" sz="4400" b="1" dirty="0" smtClean="0">
              <a:solidFill>
                <a:srgbClr val="FFFF00"/>
              </a:solidFill>
              <a:latin typeface="DFPMingBold-B5-AZ" pitchFamily="18" charset="-120"/>
              <a:ea typeface="DFPMingBold-B5-AZ" pitchFamily="18" charset="-120"/>
            </a:endParaRPr>
          </a:p>
          <a:p>
            <a:pPr algn="ctr"/>
            <a:r>
              <a:rPr lang="zh-TW" altLang="en-US" sz="4400" b="1" dirty="0" smtClean="0">
                <a:solidFill>
                  <a:srgbClr val="FFFF00"/>
                </a:solidFill>
                <a:latin typeface="DFPMingBold-B5-AZ" pitchFamily="18" charset="-120"/>
                <a:ea typeface="DFPMingBold-B5-AZ" pitchFamily="18" charset="-120"/>
              </a:rPr>
              <a:t>你們是世界的光</a:t>
            </a:r>
            <a:endParaRPr lang="en-US" altLang="zh-TW" sz="4400" b="1" dirty="0" smtClean="0">
              <a:solidFill>
                <a:srgbClr val="FFFF00"/>
              </a:solidFill>
              <a:latin typeface="DFPMingBold-B5-AZ" pitchFamily="18" charset="-120"/>
              <a:ea typeface="DFPMingBold-B5-AZ" pitchFamily="18" charset="-120"/>
            </a:endParaRPr>
          </a:p>
          <a:p>
            <a:pPr algn="ctr"/>
            <a:endParaRPr lang="en-US" altLang="zh-TW" sz="4400" b="1" dirty="0" smtClean="0">
              <a:solidFill>
                <a:srgbClr val="FFFF00"/>
              </a:solidFill>
              <a:latin typeface="DFPMingBold-B5-AZ" pitchFamily="18" charset="-120"/>
              <a:ea typeface="DFPMingBold-B5-AZ" pitchFamily="18" charset="-120"/>
            </a:endParaRPr>
          </a:p>
          <a:p>
            <a:pPr algn="ctr"/>
            <a:r>
              <a:rPr lang="en-US" altLang="zh-TW" sz="4400" b="1" dirty="0" smtClean="0">
                <a:solidFill>
                  <a:srgbClr val="FFFF00"/>
                </a:solidFill>
                <a:latin typeface="DFPMingBold-B5-AZ" pitchFamily="18" charset="-120"/>
                <a:ea typeface="DFPMingBold-B5-AZ" pitchFamily="18" charset="-120"/>
              </a:rPr>
              <a:t>Conclusion</a:t>
            </a:r>
          </a:p>
          <a:p>
            <a:pPr algn="ctr"/>
            <a:r>
              <a:rPr lang="en-US" altLang="zh-TW" sz="4400" b="1" dirty="0" smtClean="0">
                <a:solidFill>
                  <a:srgbClr val="FFFF00"/>
                </a:solidFill>
                <a:latin typeface="DFPMingBold-B5-AZ" pitchFamily="18" charset="-120"/>
                <a:ea typeface="DFPMingBold-B5-AZ" pitchFamily="18" charset="-120"/>
              </a:rPr>
              <a:t>You are the light of the world</a:t>
            </a:r>
          </a:p>
          <a:p>
            <a:endParaRPr lang="en-US" sz="4400" dirty="0">
              <a:solidFill>
                <a:schemeClr val="bg1"/>
              </a:solidFill>
              <a:latin typeface="DFPMingBold-B5-AZ" pitchFamily="18" charset="-120"/>
              <a:ea typeface="DFPMingBold-B5-AZ" pitchFamily="18"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763000" cy="6412012"/>
          </a:xfrm>
          <a:prstGeom prst="rect">
            <a:avLst/>
          </a:prstGeom>
          <a:noFill/>
        </p:spPr>
        <p:txBody>
          <a:bodyPr wrap="square" rtlCol="0">
            <a:spAutoFit/>
          </a:bodyPr>
          <a:lstStyle/>
          <a:p>
            <a:r>
              <a:rPr lang="zh-TW" altLang="en-US" sz="4000" b="1" dirty="0" smtClean="0">
                <a:solidFill>
                  <a:schemeClr val="bg1"/>
                </a:solidFill>
                <a:latin typeface="+mj-ea"/>
                <a:ea typeface="+mj-ea"/>
              </a:rPr>
              <a:t>約</a:t>
            </a:r>
            <a:r>
              <a:rPr lang="en-US" sz="4000" b="1" dirty="0" smtClean="0">
                <a:solidFill>
                  <a:schemeClr val="bg1"/>
                </a:solidFill>
                <a:latin typeface="+mj-ea"/>
                <a:ea typeface="+mj-ea"/>
              </a:rPr>
              <a:t> 8:12  </a:t>
            </a:r>
            <a:endParaRPr lang="en-US" sz="4000" b="1" dirty="0" smtClean="0">
              <a:solidFill>
                <a:schemeClr val="bg1"/>
              </a:solidFill>
              <a:latin typeface="+mj-ea"/>
              <a:ea typeface="+mj-ea"/>
            </a:endParaRPr>
          </a:p>
          <a:p>
            <a:r>
              <a:rPr lang="zh-TW" altLang="en-US" sz="4000" b="1" dirty="0" smtClean="0">
                <a:solidFill>
                  <a:schemeClr val="bg1"/>
                </a:solidFill>
                <a:latin typeface="+mj-ea"/>
                <a:ea typeface="+mj-ea"/>
              </a:rPr>
              <a:t>耶</a:t>
            </a:r>
            <a:r>
              <a:rPr lang="zh-TW" altLang="en-US" sz="4000" b="1" dirty="0" smtClean="0">
                <a:solidFill>
                  <a:schemeClr val="bg1"/>
                </a:solidFill>
                <a:latin typeface="+mj-ea"/>
                <a:ea typeface="+mj-ea"/>
              </a:rPr>
              <a:t>穌又對眾人說：「我是世界的光。跟從我的，就不在黑暗裡走，必要得著生命的光</a:t>
            </a:r>
            <a:r>
              <a:rPr lang="zh-TW" altLang="en-US" sz="4000" b="1" dirty="0" smtClean="0">
                <a:solidFill>
                  <a:schemeClr val="bg1"/>
                </a:solidFill>
                <a:latin typeface="+mj-ea"/>
                <a:ea typeface="+mj-ea"/>
              </a:rPr>
              <a:t>。」</a:t>
            </a:r>
            <a:endParaRPr lang="en-US" altLang="zh-TW" sz="4000" b="1" dirty="0" smtClean="0">
              <a:solidFill>
                <a:schemeClr val="bg1"/>
              </a:solidFill>
              <a:latin typeface="+mj-ea"/>
              <a:ea typeface="+mj-ea"/>
            </a:endParaRPr>
          </a:p>
          <a:p>
            <a:endParaRPr lang="en-US" altLang="zh-TW" sz="4000" dirty="0" smtClean="0">
              <a:solidFill>
                <a:schemeClr val="bg1"/>
              </a:solidFill>
            </a:endParaRPr>
          </a:p>
          <a:p>
            <a:r>
              <a:rPr lang="en-US" altLang="zh-TW" sz="4000" b="1" baseline="30000" dirty="0" smtClean="0">
                <a:solidFill>
                  <a:schemeClr val="bg1"/>
                </a:solidFill>
              </a:rPr>
              <a:t>John 8:</a:t>
            </a:r>
            <a:r>
              <a:rPr lang="en-US" sz="4000" b="1" baseline="30000" dirty="0" smtClean="0">
                <a:solidFill>
                  <a:schemeClr val="bg1"/>
                </a:solidFill>
              </a:rPr>
              <a:t>12</a:t>
            </a:r>
            <a:r>
              <a:rPr lang="en-US" sz="4000" b="1" baseline="30000" dirty="0" smtClean="0">
                <a:solidFill>
                  <a:schemeClr val="bg1"/>
                </a:solidFill>
              </a:rPr>
              <a:t> </a:t>
            </a:r>
            <a:endParaRPr lang="en-US" sz="4000" b="1" baseline="30000" dirty="0" smtClean="0">
              <a:solidFill>
                <a:schemeClr val="bg1"/>
              </a:solidFill>
            </a:endParaRPr>
          </a:p>
          <a:p>
            <a:r>
              <a:rPr lang="en-US" sz="3600" dirty="0" smtClean="0">
                <a:solidFill>
                  <a:schemeClr val="bg1"/>
                </a:solidFill>
              </a:rPr>
              <a:t>When </a:t>
            </a:r>
            <a:r>
              <a:rPr lang="en-US" sz="3600" dirty="0" smtClean="0">
                <a:solidFill>
                  <a:schemeClr val="bg1"/>
                </a:solidFill>
              </a:rPr>
              <a:t>Jesus spoke again to the people, he said, “I am the light of the world. Whoever follows me will never walk in darkness, but will have the light of life.”</a:t>
            </a:r>
            <a:endParaRPr lang="en-US" altLang="zh-TW" sz="3600" dirty="0" smtClean="0">
              <a:solidFill>
                <a:schemeClr val="bg1"/>
              </a:solidFill>
            </a:endParaRPr>
          </a:p>
          <a:p>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763000" cy="6247864"/>
          </a:xfrm>
          <a:prstGeom prst="rect">
            <a:avLst/>
          </a:prstGeom>
          <a:noFill/>
        </p:spPr>
        <p:txBody>
          <a:bodyPr wrap="square" rtlCol="0">
            <a:spAutoFit/>
          </a:bodyPr>
          <a:lstStyle/>
          <a:p>
            <a:r>
              <a:rPr lang="zh-TW" altLang="en-US" sz="4000" b="1" dirty="0" smtClean="0">
                <a:solidFill>
                  <a:schemeClr val="bg1"/>
                </a:solidFill>
                <a:latin typeface="+mj-ea"/>
                <a:ea typeface="+mj-ea"/>
              </a:rPr>
              <a:t>太</a:t>
            </a:r>
            <a:r>
              <a:rPr lang="en-US" sz="4000" b="1" dirty="0" smtClean="0">
                <a:solidFill>
                  <a:schemeClr val="bg1"/>
                </a:solidFill>
                <a:latin typeface="+mj-ea"/>
                <a:ea typeface="+mj-ea"/>
              </a:rPr>
              <a:t>5:13-20  </a:t>
            </a:r>
            <a:endParaRPr lang="en-US" sz="4000" b="1" dirty="0" smtClean="0">
              <a:solidFill>
                <a:schemeClr val="bg1"/>
              </a:solidFill>
              <a:latin typeface="+mj-ea"/>
              <a:ea typeface="+mj-ea"/>
            </a:endParaRPr>
          </a:p>
          <a:p>
            <a:r>
              <a:rPr lang="zh-TW" altLang="en-US" sz="4000" b="1" dirty="0" smtClean="0">
                <a:solidFill>
                  <a:schemeClr val="bg1"/>
                </a:solidFill>
                <a:latin typeface="+mj-ea"/>
                <a:ea typeface="+mj-ea"/>
              </a:rPr>
              <a:t>「</a:t>
            </a:r>
            <a:r>
              <a:rPr lang="zh-TW" altLang="en-US" sz="4000" b="1" dirty="0" smtClean="0">
                <a:solidFill>
                  <a:schemeClr val="bg1"/>
                </a:solidFill>
                <a:latin typeface="+mj-ea"/>
                <a:ea typeface="+mj-ea"/>
              </a:rPr>
              <a:t>你們是世上的鹽。鹽若失了味，怎能叫他再鹹呢？以後無用，不過丟在外面，被人踐踏了。</a:t>
            </a:r>
            <a:r>
              <a:rPr lang="en-US" sz="4000" b="1" dirty="0" smtClean="0">
                <a:solidFill>
                  <a:schemeClr val="bg1"/>
                </a:solidFill>
                <a:latin typeface="+mj-ea"/>
                <a:ea typeface="+mj-ea"/>
              </a:rPr>
              <a:t>  (14)  </a:t>
            </a:r>
            <a:r>
              <a:rPr lang="zh-TW" altLang="en-US" sz="4000" b="1" dirty="0" smtClean="0">
                <a:solidFill>
                  <a:schemeClr val="bg1"/>
                </a:solidFill>
                <a:latin typeface="+mj-ea"/>
                <a:ea typeface="+mj-ea"/>
              </a:rPr>
              <a:t>你們是世上的光。城造在山上是不能隱藏的。</a:t>
            </a:r>
            <a:r>
              <a:rPr lang="en-US" sz="4000" b="1" dirty="0" smtClean="0">
                <a:solidFill>
                  <a:schemeClr val="bg1"/>
                </a:solidFill>
                <a:latin typeface="+mj-ea"/>
                <a:ea typeface="+mj-ea"/>
              </a:rPr>
              <a:t>  (15)  </a:t>
            </a:r>
            <a:r>
              <a:rPr lang="zh-TW" altLang="en-US" sz="4000" b="1" dirty="0" smtClean="0">
                <a:solidFill>
                  <a:schemeClr val="bg1"/>
                </a:solidFill>
                <a:latin typeface="+mj-ea"/>
                <a:ea typeface="+mj-ea"/>
              </a:rPr>
              <a:t>人點燈，不放在斗底下，是放在燈臺上，就照亮一家的人。</a:t>
            </a:r>
            <a:r>
              <a:rPr lang="en-US" sz="4000" b="1" dirty="0" smtClean="0">
                <a:solidFill>
                  <a:schemeClr val="bg1"/>
                </a:solidFill>
                <a:latin typeface="+mj-ea"/>
                <a:ea typeface="+mj-ea"/>
              </a:rPr>
              <a:t>  (16)  </a:t>
            </a:r>
            <a:r>
              <a:rPr lang="zh-TW" altLang="en-US" sz="4000" b="1" dirty="0" smtClean="0">
                <a:solidFill>
                  <a:schemeClr val="bg1"/>
                </a:solidFill>
                <a:latin typeface="+mj-ea"/>
                <a:ea typeface="+mj-ea"/>
              </a:rPr>
              <a:t>你們的光也當這樣照在人前，叫他們看見你們的好行為，便將榮耀歸給你們在天上的父</a:t>
            </a:r>
            <a:r>
              <a:rPr lang="zh-TW" altLang="en-US" sz="4000" b="1" dirty="0" smtClean="0">
                <a:solidFill>
                  <a:schemeClr val="bg1"/>
                </a:solidFill>
                <a:latin typeface="+mj-ea"/>
                <a:ea typeface="+mj-ea"/>
              </a:rPr>
              <a:t>。」</a:t>
            </a:r>
            <a:endParaRPr lang="en-US" sz="4000" b="1" dirty="0">
              <a:solidFill>
                <a:schemeClr val="bg1"/>
              </a:solidFill>
              <a:latin typeface="+mj-ea"/>
              <a:ea typeface="+mj-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763000" cy="6093976"/>
          </a:xfrm>
          <a:prstGeom prst="rect">
            <a:avLst/>
          </a:prstGeom>
          <a:noFill/>
        </p:spPr>
        <p:txBody>
          <a:bodyPr wrap="square" rtlCol="0">
            <a:spAutoFit/>
          </a:bodyPr>
          <a:lstStyle/>
          <a:p>
            <a:r>
              <a:rPr lang="en-US" sz="3900" b="1" dirty="0" smtClean="0">
                <a:solidFill>
                  <a:schemeClr val="bg1"/>
                </a:solidFill>
                <a:latin typeface="+mj-ea"/>
                <a:ea typeface="+mj-ea"/>
              </a:rPr>
              <a:t>(17)  </a:t>
            </a:r>
            <a:r>
              <a:rPr lang="zh-TW" altLang="en-US" sz="3900" b="1" dirty="0" smtClean="0">
                <a:solidFill>
                  <a:schemeClr val="bg1"/>
                </a:solidFill>
                <a:latin typeface="+mj-ea"/>
                <a:ea typeface="+mj-ea"/>
              </a:rPr>
              <a:t>「莫想我來要廢掉律法和先知。我來不是要廢掉，乃是要成全。</a:t>
            </a:r>
            <a:r>
              <a:rPr lang="en-US" sz="3900" b="1" dirty="0" smtClean="0">
                <a:solidFill>
                  <a:schemeClr val="bg1"/>
                </a:solidFill>
                <a:latin typeface="+mj-ea"/>
                <a:ea typeface="+mj-ea"/>
              </a:rPr>
              <a:t>  (18)  </a:t>
            </a:r>
            <a:r>
              <a:rPr lang="zh-TW" altLang="en-US" sz="3900" b="1" dirty="0" smtClean="0">
                <a:solidFill>
                  <a:schemeClr val="bg1"/>
                </a:solidFill>
                <a:latin typeface="+mj-ea"/>
                <a:ea typeface="+mj-ea"/>
              </a:rPr>
              <a:t>我實在告訴你們，就是到天地都廢去了，律法的一點一畫也不能廢去，都要成全。</a:t>
            </a:r>
            <a:r>
              <a:rPr lang="en-US" sz="3900" b="1" dirty="0" smtClean="0">
                <a:solidFill>
                  <a:schemeClr val="bg1"/>
                </a:solidFill>
                <a:latin typeface="+mj-ea"/>
                <a:ea typeface="+mj-ea"/>
              </a:rPr>
              <a:t>  (19)  </a:t>
            </a:r>
            <a:r>
              <a:rPr lang="zh-TW" altLang="en-US" sz="3900" b="1" dirty="0" smtClean="0">
                <a:solidFill>
                  <a:schemeClr val="bg1"/>
                </a:solidFill>
                <a:latin typeface="+mj-ea"/>
                <a:ea typeface="+mj-ea"/>
              </a:rPr>
              <a:t>所以，無論何人廢掉這誡命中最小的一條，又教訓人這樣做，他在天國要稱為最小的。但無論何人遵行這誡命，又教訓人遵行，他在天國要稱為大的。</a:t>
            </a:r>
            <a:r>
              <a:rPr lang="en-US" sz="3900" b="1" dirty="0" smtClean="0">
                <a:solidFill>
                  <a:schemeClr val="bg1"/>
                </a:solidFill>
                <a:latin typeface="+mj-ea"/>
                <a:ea typeface="+mj-ea"/>
              </a:rPr>
              <a:t>  (20)  </a:t>
            </a:r>
            <a:r>
              <a:rPr lang="zh-TW" altLang="en-US" sz="3900" b="1" dirty="0" smtClean="0">
                <a:solidFill>
                  <a:schemeClr val="bg1"/>
                </a:solidFill>
                <a:latin typeface="+mj-ea"/>
                <a:ea typeface="+mj-ea"/>
              </a:rPr>
              <a:t>我告訴你們，你們的義若不勝於文士和法利賽人的義，斷不能進天國。」</a:t>
            </a:r>
            <a:endParaRPr lang="en-US" sz="3900" dirty="0">
              <a:solidFill>
                <a:schemeClr val="bg1"/>
              </a:solidFill>
              <a:latin typeface="+mj-ea"/>
              <a:ea typeface="+mj-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763000" cy="6247864"/>
          </a:xfrm>
          <a:prstGeom prst="rect">
            <a:avLst/>
          </a:prstGeom>
          <a:noFill/>
        </p:spPr>
        <p:txBody>
          <a:bodyPr wrap="square" rtlCol="0">
            <a:spAutoFit/>
          </a:bodyPr>
          <a:lstStyle/>
          <a:p>
            <a:r>
              <a:rPr lang="en-US" sz="4000" dirty="0" smtClean="0">
                <a:solidFill>
                  <a:schemeClr val="bg1"/>
                </a:solidFill>
              </a:rPr>
              <a:t>Matthew </a:t>
            </a:r>
            <a:r>
              <a:rPr lang="en-US" sz="4000" dirty="0" smtClean="0">
                <a:solidFill>
                  <a:schemeClr val="bg1"/>
                </a:solidFill>
              </a:rPr>
              <a:t>5:13-20</a:t>
            </a:r>
            <a:endParaRPr lang="en-US" sz="4000" dirty="0" smtClean="0">
              <a:solidFill>
                <a:schemeClr val="bg1"/>
              </a:solidFill>
            </a:endParaRPr>
          </a:p>
          <a:p>
            <a:r>
              <a:rPr lang="en-US" sz="4000" b="1" baseline="30000" dirty="0" smtClean="0">
                <a:solidFill>
                  <a:schemeClr val="bg1"/>
                </a:solidFill>
              </a:rPr>
              <a:t>13 </a:t>
            </a:r>
            <a:r>
              <a:rPr lang="en-US" sz="4000" dirty="0" smtClean="0">
                <a:solidFill>
                  <a:schemeClr val="bg1"/>
                </a:solidFill>
              </a:rPr>
              <a:t>“You are the salt of the earth. But if the salt loses its saltiness, how can it be made salty again? It is no longer good for anything, except to be thrown out and trampled underfoot.</a:t>
            </a:r>
          </a:p>
          <a:p>
            <a:r>
              <a:rPr lang="en-US" sz="4000" b="1" baseline="30000" dirty="0" smtClean="0">
                <a:solidFill>
                  <a:schemeClr val="bg1"/>
                </a:solidFill>
              </a:rPr>
              <a:t>14 </a:t>
            </a:r>
            <a:r>
              <a:rPr lang="en-US" sz="4000" dirty="0" smtClean="0">
                <a:solidFill>
                  <a:schemeClr val="bg1"/>
                </a:solidFill>
              </a:rPr>
              <a:t>“You are the light of the world. A town built on a hill cannot be hidden. </a:t>
            </a:r>
            <a:r>
              <a:rPr lang="en-US" sz="4000" b="1" baseline="30000" dirty="0" smtClean="0">
                <a:solidFill>
                  <a:schemeClr val="bg1"/>
                </a:solidFill>
              </a:rPr>
              <a:t>15 </a:t>
            </a:r>
            <a:r>
              <a:rPr lang="en-US" sz="4000" dirty="0" smtClean="0">
                <a:solidFill>
                  <a:schemeClr val="bg1"/>
                </a:solidFill>
              </a:rPr>
              <a:t>Neither do people light a lamp and put it under a bowl. </a:t>
            </a:r>
            <a:endParaRPr lang="en-US" sz="40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763000" cy="5632311"/>
          </a:xfrm>
          <a:prstGeom prst="rect">
            <a:avLst/>
          </a:prstGeom>
          <a:noFill/>
        </p:spPr>
        <p:txBody>
          <a:bodyPr wrap="square" rtlCol="0">
            <a:spAutoFit/>
          </a:bodyPr>
          <a:lstStyle/>
          <a:p>
            <a:r>
              <a:rPr lang="en-US" sz="4000" dirty="0" smtClean="0">
                <a:solidFill>
                  <a:schemeClr val="bg1"/>
                </a:solidFill>
              </a:rPr>
              <a:t>Instead they put it on its stand, and it gives light to everyone in the house. </a:t>
            </a:r>
            <a:r>
              <a:rPr lang="en-US" sz="4000" b="1" baseline="30000" dirty="0" smtClean="0">
                <a:solidFill>
                  <a:schemeClr val="bg1"/>
                </a:solidFill>
              </a:rPr>
              <a:t>16 </a:t>
            </a:r>
            <a:r>
              <a:rPr lang="en-US" sz="4000" dirty="0" smtClean="0">
                <a:solidFill>
                  <a:schemeClr val="bg1"/>
                </a:solidFill>
              </a:rPr>
              <a:t>In the same way, let your light shine before others, that they may see your good deeds and glorify your Father in heaven.</a:t>
            </a:r>
          </a:p>
          <a:p>
            <a:r>
              <a:rPr lang="en-US" sz="4000" dirty="0" smtClean="0">
                <a:solidFill>
                  <a:schemeClr val="bg1"/>
                </a:solidFill>
              </a:rPr>
              <a:t>The Fulfillment of the Law</a:t>
            </a:r>
          </a:p>
          <a:p>
            <a:r>
              <a:rPr lang="en-US" sz="4000" b="1" baseline="30000" dirty="0" smtClean="0">
                <a:solidFill>
                  <a:schemeClr val="bg1"/>
                </a:solidFill>
              </a:rPr>
              <a:t>17 </a:t>
            </a:r>
            <a:r>
              <a:rPr lang="en-US" sz="4000" dirty="0" smtClean="0">
                <a:solidFill>
                  <a:schemeClr val="bg1"/>
                </a:solidFill>
              </a:rPr>
              <a:t>“Do not think that I have come to abolish the Law or the Prophets; </a:t>
            </a:r>
            <a:endParaRPr lang="en-US" sz="40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763000" cy="4401205"/>
          </a:xfrm>
          <a:prstGeom prst="rect">
            <a:avLst/>
          </a:prstGeom>
          <a:noFill/>
        </p:spPr>
        <p:txBody>
          <a:bodyPr wrap="square" rtlCol="0">
            <a:spAutoFit/>
          </a:bodyPr>
          <a:lstStyle/>
          <a:p>
            <a:r>
              <a:rPr lang="en-US" sz="4000" dirty="0" smtClean="0">
                <a:solidFill>
                  <a:schemeClr val="bg1"/>
                </a:solidFill>
              </a:rPr>
              <a:t>I have not come to abolish them but to fulfill them. </a:t>
            </a:r>
            <a:r>
              <a:rPr lang="en-US" sz="4000" b="1" baseline="30000" dirty="0" smtClean="0">
                <a:solidFill>
                  <a:schemeClr val="bg1"/>
                </a:solidFill>
              </a:rPr>
              <a:t>18 </a:t>
            </a:r>
            <a:r>
              <a:rPr lang="en-US" sz="4000" dirty="0" smtClean="0">
                <a:solidFill>
                  <a:schemeClr val="bg1"/>
                </a:solidFill>
              </a:rPr>
              <a:t>For truly I tell you, until heaven and earth disappear, not the smallest letter, not the least stroke of a pen, will by any means disappear from the Law until everything is accomplished. </a:t>
            </a:r>
            <a:endParaRPr lang="en-US" sz="40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763000" cy="5016758"/>
          </a:xfrm>
          <a:prstGeom prst="rect">
            <a:avLst/>
          </a:prstGeom>
          <a:noFill/>
        </p:spPr>
        <p:txBody>
          <a:bodyPr wrap="square" rtlCol="0">
            <a:spAutoFit/>
          </a:bodyPr>
          <a:lstStyle/>
          <a:p>
            <a:r>
              <a:rPr lang="en-US" sz="4000" b="1" baseline="30000" dirty="0" smtClean="0">
                <a:solidFill>
                  <a:schemeClr val="bg1"/>
                </a:solidFill>
              </a:rPr>
              <a:t>19 </a:t>
            </a:r>
            <a:r>
              <a:rPr lang="en-US" sz="4000" dirty="0" smtClean="0">
                <a:solidFill>
                  <a:schemeClr val="bg1"/>
                </a:solidFill>
              </a:rPr>
              <a:t>Therefore anyone who sets aside one of the least of these commands and teaches others accordingly will be called least in the kingdom of heaven, but whoever practices and teaches these commands will be called great in the kingdom of heaven. </a:t>
            </a:r>
            <a:endParaRPr lang="en-US" sz="40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763000" cy="3170099"/>
          </a:xfrm>
          <a:prstGeom prst="rect">
            <a:avLst/>
          </a:prstGeom>
          <a:noFill/>
        </p:spPr>
        <p:txBody>
          <a:bodyPr wrap="square" rtlCol="0">
            <a:spAutoFit/>
          </a:bodyPr>
          <a:lstStyle/>
          <a:p>
            <a:r>
              <a:rPr lang="en-US" sz="4000" b="1" baseline="30000" dirty="0" smtClean="0">
                <a:solidFill>
                  <a:schemeClr val="bg1"/>
                </a:solidFill>
              </a:rPr>
              <a:t>20 </a:t>
            </a:r>
            <a:r>
              <a:rPr lang="en-US" sz="4000" dirty="0" smtClean="0">
                <a:solidFill>
                  <a:schemeClr val="bg1"/>
                </a:solidFill>
              </a:rPr>
              <a:t>For I tell you that unless your righteousness surpasses that of the Pharisees and the teachers of the law, you will certainly not enter the kingdom of heaven.</a:t>
            </a:r>
            <a:endParaRPr lang="en-US" sz="4000"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TotalTime>
  <Words>629</Words>
  <Application>Microsoft Office PowerPoint</Application>
  <PresentationFormat>On-screen Show (4:3)</PresentationFormat>
  <Paragraphs>53</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世界的光</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耶和華所賜的福</dc:title>
  <dc:creator>PN</dc:creator>
  <cp:lastModifiedBy>Peter Ng</cp:lastModifiedBy>
  <cp:revision>41</cp:revision>
  <dcterms:created xsi:type="dcterms:W3CDTF">2010-04-25T15:54:48Z</dcterms:created>
  <dcterms:modified xsi:type="dcterms:W3CDTF">2014-11-16T16:58:57Z</dcterms:modified>
</cp:coreProperties>
</file>