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81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9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1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kingsenglish.info/wp-content/uploads/2011/05/Unto-Us-a-Child-is-Born2.jpg"/>
          <p:cNvPicPr>
            <a:picLocks noChangeAspect="1" noChangeArrowheads="1"/>
          </p:cNvPicPr>
          <p:nvPr/>
        </p:nvPicPr>
        <p:blipFill>
          <a:blip r:embed="rId2" cstate="print"/>
          <a:srcRect l="5254" r="5422"/>
          <a:stretch>
            <a:fillRect/>
          </a:stretch>
        </p:blipFill>
        <p:spPr bwMode="auto">
          <a:xfrm>
            <a:off x="0" y="0"/>
            <a:ext cx="9144000" cy="691563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648200"/>
            <a:ext cx="7772400" cy="14700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zh-TW" altLang="en-US" sz="6600" b="1" dirty="0" smtClean="0">
                <a:ln w="28575">
                  <a:noFill/>
                </a:ln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有一嬰孩為我們而生</a:t>
            </a:r>
            <a:endParaRPr lang="en-US" sz="6600" b="1" dirty="0">
              <a:ln w="28575">
                <a:noFill/>
              </a:ln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zh-TW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還有無數的無名英雄</a:t>
            </a:r>
            <a:endParaRPr kumimoji="0" lang="en-US" sz="40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" y="609600"/>
            <a:ext cx="8610600" cy="579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en-US" altLang="zh-TW" sz="44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800" b="1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耶穌基督是神所恩賜的救贖主</a:t>
            </a:r>
            <a:endParaRPr lang="en-US" sz="48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9:6  </a:t>
            </a:r>
            <a:endParaRPr lang="en-US" sz="44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有一嬰孩為我們而生；有一子賜給我們。政權必擔在他的肩頭上；他名稱為「奇妙策士、全能的神、永在的父、和平的君」。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" y="609600"/>
            <a:ext cx="8610600" cy="579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endParaRPr lang="en-US" altLang="zh-TW" sz="48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撒迦利亞</a:t>
            </a:r>
            <a:r>
              <a:rPr lang="zh-CN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祭</a:t>
            </a:r>
            <a:r>
              <a:rPr lang="zh-TW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司、以利沙伯見證</a:t>
            </a:r>
            <a:endParaRPr lang="en-US" altLang="zh-TW" sz="48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天使的顯現與啟示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一生不育郤老邁時神奇懷孕生子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老祭的不信與成了啞吧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命名為約翰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非家族名</a:t>
            </a:r>
            <a:r>
              <a:rPr lang="en-US" altLang="zh-TW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bg1"/>
                </a:solidFill>
              </a:rPr>
              <a:t>路</a:t>
            </a:r>
            <a:r>
              <a:rPr lang="en-US" sz="4000" dirty="0" smtClean="0">
                <a:solidFill>
                  <a:schemeClr val="bg1"/>
                </a:solidFill>
              </a:rPr>
              <a:t> 1:1-55  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n-US" altLang="zh-TW" sz="4000" dirty="0" smtClean="0">
                <a:solidFill>
                  <a:schemeClr val="bg1"/>
                </a:solidFill>
              </a:rPr>
              <a:t>1-</a:t>
            </a:r>
            <a:r>
              <a:rPr lang="en-US" sz="4000" dirty="0" smtClean="0">
                <a:solidFill>
                  <a:schemeClr val="bg1"/>
                </a:solidFill>
              </a:rPr>
              <a:t>2</a:t>
            </a:r>
            <a:r>
              <a:rPr lang="en-US" sz="4000" dirty="0" smtClean="0">
                <a:solidFill>
                  <a:schemeClr val="bg1"/>
                </a:solidFill>
              </a:rPr>
              <a:t>)</a:t>
            </a:r>
            <a:r>
              <a:rPr lang="zh-TW" altLang="en-US" sz="4000" dirty="0" smtClean="0">
                <a:solidFill>
                  <a:schemeClr val="bg1"/>
                </a:solidFill>
              </a:rPr>
              <a:t>提</a:t>
            </a:r>
            <a:r>
              <a:rPr lang="zh-TW" altLang="en-US" sz="4000" dirty="0" smtClean="0">
                <a:solidFill>
                  <a:schemeClr val="bg1"/>
                </a:solidFill>
              </a:rPr>
              <a:t>阿非羅大人哪，有好些人提筆作書，述說在我們中間所成就的事，是照傳道的人從起初親眼看見又傳給我們的。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(3</a:t>
            </a:r>
            <a:r>
              <a:rPr lang="en-US" sz="4000" dirty="0" smtClean="0">
                <a:solidFill>
                  <a:schemeClr val="bg1"/>
                </a:solidFill>
              </a:rPr>
              <a:t>)  </a:t>
            </a:r>
            <a:r>
              <a:rPr lang="zh-TW" altLang="en-US" sz="4000" dirty="0" smtClean="0">
                <a:solidFill>
                  <a:schemeClr val="bg1"/>
                </a:solidFill>
              </a:rPr>
              <a:t>這些事我既從起頭都詳細考察了，就定意要按著次序寫給你，</a:t>
            </a:r>
            <a:r>
              <a:rPr lang="en-US" sz="4000" dirty="0" smtClean="0">
                <a:solidFill>
                  <a:schemeClr val="bg1"/>
                </a:solidFill>
              </a:rPr>
              <a:t>  (4)  </a:t>
            </a:r>
            <a:r>
              <a:rPr lang="zh-TW" altLang="en-US" sz="4000" dirty="0" smtClean="0">
                <a:solidFill>
                  <a:schemeClr val="bg1"/>
                </a:solidFill>
              </a:rPr>
              <a:t>使你知道所學之道都是確實的。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(5)  </a:t>
            </a:r>
            <a:r>
              <a:rPr lang="zh-TW" altLang="en-US" sz="4000" dirty="0" smtClean="0">
                <a:solidFill>
                  <a:schemeClr val="bg1"/>
                </a:solidFill>
              </a:rPr>
              <a:t>當猶太王希律的時候，亞比雅班裡有一個祭司，名叫撒迦利亞；他妻子是亞倫的後人，名叫以利沙伯。</a:t>
            </a:r>
            <a:r>
              <a:rPr lang="en-US" sz="4000" dirty="0" smtClean="0">
                <a:solidFill>
                  <a:schemeClr val="bg1"/>
                </a:solidFill>
              </a:rPr>
              <a:t>  (6)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他們二人在神面前都是義人，遵行主的一切誡命禮儀，沒有可指摘的，</a:t>
            </a:r>
            <a:r>
              <a:rPr lang="en-US" sz="4000" dirty="0" smtClean="0">
                <a:solidFill>
                  <a:schemeClr val="bg1"/>
                </a:solidFill>
              </a:rPr>
              <a:t>  (7)  </a:t>
            </a:r>
            <a:r>
              <a:rPr lang="zh-TW" altLang="en-US" sz="4000" dirty="0" smtClean="0">
                <a:solidFill>
                  <a:schemeClr val="bg1"/>
                </a:solidFill>
              </a:rPr>
              <a:t>只是沒有孩子；因為以利沙伯不生育，兩個人又年紀老邁了。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(8)  </a:t>
            </a:r>
            <a:r>
              <a:rPr lang="zh-TW" altLang="en-US" sz="4000" dirty="0" smtClean="0">
                <a:solidFill>
                  <a:schemeClr val="bg1"/>
                </a:solidFill>
              </a:rPr>
              <a:t>撒迦利亞按班次在神面前供祭司的職分，</a:t>
            </a:r>
            <a:r>
              <a:rPr lang="en-US" sz="4000" dirty="0" smtClean="0">
                <a:solidFill>
                  <a:schemeClr val="bg1"/>
                </a:solidFill>
              </a:rPr>
              <a:t>  (9)  </a:t>
            </a:r>
            <a:r>
              <a:rPr lang="zh-TW" altLang="en-US" sz="4000" dirty="0" smtClean="0">
                <a:solidFill>
                  <a:schemeClr val="bg1"/>
                </a:solidFill>
              </a:rPr>
              <a:t>照祭司的規矩掣籤，得進主殿燒香。</a:t>
            </a:r>
            <a:r>
              <a:rPr lang="en-US" sz="4000" dirty="0" smtClean="0">
                <a:solidFill>
                  <a:schemeClr val="bg1"/>
                </a:solidFill>
              </a:rPr>
              <a:t>  (10)  </a:t>
            </a:r>
            <a:r>
              <a:rPr lang="zh-TW" altLang="en-US" sz="4000" dirty="0" smtClean="0">
                <a:solidFill>
                  <a:schemeClr val="bg1"/>
                </a:solidFill>
              </a:rPr>
              <a:t>燒香的時候，眾百姓在外面禱告。</a:t>
            </a:r>
            <a:r>
              <a:rPr lang="en-US" sz="4000" dirty="0" smtClean="0">
                <a:solidFill>
                  <a:schemeClr val="bg1"/>
                </a:solidFill>
              </a:rPr>
              <a:t>  (11)  </a:t>
            </a:r>
            <a:r>
              <a:rPr lang="zh-TW" altLang="en-US" sz="4000" dirty="0" smtClean="0">
                <a:solidFill>
                  <a:schemeClr val="bg1"/>
                </a:solidFill>
              </a:rPr>
              <a:t>有主的使者站在香壇的右邊，向他顯現。</a:t>
            </a:r>
            <a:r>
              <a:rPr lang="en-US" sz="4000" dirty="0" smtClean="0">
                <a:solidFill>
                  <a:schemeClr val="bg1"/>
                </a:solidFill>
              </a:rPr>
              <a:t>  (12)  </a:t>
            </a:r>
            <a:r>
              <a:rPr lang="zh-TW" altLang="en-US" sz="4000" dirty="0" smtClean="0">
                <a:solidFill>
                  <a:schemeClr val="bg1"/>
                </a:solidFill>
              </a:rPr>
              <a:t>撒迦利亞看見，就驚慌害怕。 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 (13)  </a:t>
            </a:r>
            <a:r>
              <a:rPr lang="zh-TW" altLang="en-US" sz="4000" dirty="0" smtClean="0">
                <a:solidFill>
                  <a:schemeClr val="bg1"/>
                </a:solidFill>
              </a:rPr>
              <a:t>天使對他說：「撒迦利亞，不要害怕，因為你的祈禱已經被聽見了。你的妻子以利沙伯要給你生一個兒子，你要給他起名叫約翰。</a:t>
            </a:r>
            <a:r>
              <a:rPr lang="en-US" sz="4000" dirty="0" smtClean="0">
                <a:solidFill>
                  <a:schemeClr val="bg1"/>
                </a:solidFill>
              </a:rPr>
              <a:t>  (14)  </a:t>
            </a:r>
            <a:r>
              <a:rPr lang="zh-TW" altLang="en-US" sz="4000" dirty="0" smtClean="0">
                <a:solidFill>
                  <a:schemeClr val="bg1"/>
                </a:solidFill>
              </a:rPr>
              <a:t>你必歡喜快樂；有許多人因他出世，也必喜樂。</a:t>
            </a:r>
            <a:r>
              <a:rPr lang="en-US" sz="4000" dirty="0" smtClean="0">
                <a:solidFill>
                  <a:schemeClr val="bg1"/>
                </a:solidFill>
              </a:rPr>
              <a:t>  (15)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他在主面前將要為大，淡酒濃酒都不喝，從母腹裡就被聖靈充滿了</a:t>
            </a:r>
            <a:r>
              <a:rPr lang="zh-TW" altLang="en-US" sz="4000" dirty="0" smtClean="0">
                <a:solidFill>
                  <a:schemeClr val="bg1"/>
                </a:solidFill>
              </a:rPr>
              <a:t>。</a:t>
            </a:r>
            <a:endParaRPr lang="en-US" sz="4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 (16)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他要使許多以色列人回轉，歸於主他們的神。</a:t>
            </a:r>
            <a:r>
              <a:rPr lang="en-US" sz="4000" dirty="0" smtClean="0">
                <a:solidFill>
                  <a:schemeClr val="bg1"/>
                </a:solidFill>
              </a:rPr>
              <a:t>  (17)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他必有以利亞的心志能力，行在主的前面，叫為父的心轉向兒女，叫悖逆的人轉從義人的智慧，又為主預備合用的百姓。」</a:t>
            </a:r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 (16)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他要使許多以色列人回轉，歸於主他們的神。</a:t>
            </a:r>
            <a:r>
              <a:rPr lang="en-US" sz="4000" dirty="0" smtClean="0">
                <a:solidFill>
                  <a:schemeClr val="bg1"/>
                </a:solidFill>
              </a:rPr>
              <a:t>  (17)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他必有以利亞的心志能力，行在主的前面，叫為父的心轉向兒女，叫悖逆的人轉從義人的智慧，又為主預備合用的百姓</a:t>
            </a:r>
            <a:r>
              <a:rPr lang="zh-TW" altLang="en-US" sz="4000" dirty="0" smtClean="0">
                <a:solidFill>
                  <a:schemeClr val="bg1"/>
                </a:solidFill>
              </a:rPr>
              <a:t>。」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(18)  </a:t>
            </a:r>
            <a:r>
              <a:rPr lang="zh-TW" altLang="en-US" sz="4000" dirty="0" smtClean="0">
                <a:solidFill>
                  <a:schemeClr val="bg1"/>
                </a:solidFill>
              </a:rPr>
              <a:t>撒迦利亞對天使說：「我憑著什麼可知道這事呢？我已經老了，我的妻子也年紀老邁了。」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endParaRPr lang="en-US" altLang="zh-TW" sz="4000" dirty="0" smtClean="0">
              <a:solidFill>
                <a:schemeClr val="bg1"/>
              </a:solidFill>
            </a:endParaRPr>
          </a:p>
          <a:p>
            <a:pPr algn="l"/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(19)  </a:t>
            </a:r>
            <a:r>
              <a:rPr lang="zh-TW" altLang="en-US" sz="4000" dirty="0" smtClean="0">
                <a:solidFill>
                  <a:schemeClr val="bg1"/>
                </a:solidFill>
              </a:rPr>
              <a:t>天使回答說：「我是站在神面前的加百列，奉差而來對你說話，將這好信息報給你。</a:t>
            </a:r>
            <a:r>
              <a:rPr lang="en-US" sz="4000" dirty="0" smtClean="0">
                <a:solidFill>
                  <a:schemeClr val="bg1"/>
                </a:solidFill>
              </a:rPr>
              <a:t>  (20)  </a:t>
            </a:r>
            <a:r>
              <a:rPr lang="zh-TW" altLang="en-US" sz="4000" dirty="0" smtClean="0">
                <a:solidFill>
                  <a:schemeClr val="bg1"/>
                </a:solidFill>
              </a:rPr>
              <a:t>到了時候，這話必然應驗；只因你不信，你必啞巴，不能說話，直到這事成就的日子。」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endParaRPr lang="en-US" altLang="zh-TW" sz="4000" dirty="0" smtClean="0">
              <a:solidFill>
                <a:schemeClr val="bg1"/>
              </a:solidFill>
            </a:endParaRPr>
          </a:p>
          <a:p>
            <a:pPr algn="l"/>
            <a:endParaRPr lang="en-US" sz="1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219200"/>
            <a:ext cx="6781800" cy="5029200"/>
          </a:xfrm>
        </p:spPr>
        <p:txBody>
          <a:bodyPr>
            <a:noAutofit/>
          </a:bodyPr>
          <a:lstStyle/>
          <a:p>
            <a:endParaRPr lang="en-US" altLang="zh-TW" sz="4000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endParaRPr lang="en-US" altLang="zh-TW" sz="4000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8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</a:t>
            </a:r>
            <a:endParaRPr lang="en-US" altLang="zh-TW" sz="48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具</a:t>
            </a:r>
            <a:r>
              <a:rPr lang="zh-TW" altLang="en-US" sz="48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8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(21)  </a:t>
            </a:r>
            <a:r>
              <a:rPr lang="zh-TW" altLang="en-US" sz="4000" dirty="0" smtClean="0">
                <a:solidFill>
                  <a:schemeClr val="bg1"/>
                </a:solidFill>
              </a:rPr>
              <a:t>百姓等候撒迦利亞，詫異他許久在殿裡。</a:t>
            </a:r>
            <a:r>
              <a:rPr lang="en-US" sz="4000" dirty="0" smtClean="0">
                <a:solidFill>
                  <a:schemeClr val="bg1"/>
                </a:solidFill>
              </a:rPr>
              <a:t>  (22)  </a:t>
            </a:r>
            <a:r>
              <a:rPr lang="zh-TW" altLang="en-US" sz="4000" dirty="0" smtClean="0">
                <a:solidFill>
                  <a:schemeClr val="bg1"/>
                </a:solidFill>
              </a:rPr>
              <a:t>及至他出來，不能和他們說話，他們就知道他在殿裡見了異象；因為他直向他們打手式，竟成了啞巴。</a:t>
            </a:r>
            <a:r>
              <a:rPr lang="en-US" sz="4000" dirty="0" smtClean="0">
                <a:solidFill>
                  <a:schemeClr val="bg1"/>
                </a:solidFill>
              </a:rPr>
              <a:t>  (23)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他供職的日子已滿，就回家去了。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(21)  </a:t>
            </a:r>
            <a:r>
              <a:rPr lang="zh-TW" altLang="en-US" sz="4000" dirty="0" smtClean="0">
                <a:solidFill>
                  <a:schemeClr val="bg1"/>
                </a:solidFill>
              </a:rPr>
              <a:t>百</a:t>
            </a:r>
            <a:r>
              <a:rPr lang="zh-TW" altLang="en-US" sz="4000" dirty="0" smtClean="0">
                <a:solidFill>
                  <a:schemeClr val="bg1"/>
                </a:solidFill>
              </a:rPr>
              <a:t>姓等候撒迦利亞，詫異他許久在殿裡。</a:t>
            </a:r>
            <a:r>
              <a:rPr lang="en-US" sz="4000" dirty="0" smtClean="0">
                <a:solidFill>
                  <a:schemeClr val="bg1"/>
                </a:solidFill>
              </a:rPr>
              <a:t>  (22)  </a:t>
            </a:r>
            <a:r>
              <a:rPr lang="zh-TW" altLang="en-US" sz="4000" dirty="0" smtClean="0">
                <a:solidFill>
                  <a:schemeClr val="bg1"/>
                </a:solidFill>
              </a:rPr>
              <a:t>及至他出來，不能和他們說話，他們就知道他在殿裡見了異象；因為他直向他們打手式，竟成了啞巴。</a:t>
            </a:r>
            <a:r>
              <a:rPr lang="en-US" sz="4000" dirty="0" smtClean="0">
                <a:solidFill>
                  <a:schemeClr val="bg1"/>
                </a:solidFill>
              </a:rPr>
              <a:t>  (23)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他供職的日子已滿，就回家去了。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n-US" sz="4000" dirty="0" smtClean="0">
                <a:solidFill>
                  <a:schemeClr val="bg1"/>
                </a:solidFill>
              </a:rPr>
              <a:t>24)  </a:t>
            </a:r>
            <a:r>
              <a:rPr lang="zh-TW" altLang="en-US" sz="4000" dirty="0" smtClean="0">
                <a:solidFill>
                  <a:schemeClr val="bg1"/>
                </a:solidFill>
              </a:rPr>
              <a:t>這些日子以後，他的妻子以利沙伯懷了孕，就隱藏了五個月，</a:t>
            </a:r>
            <a:r>
              <a:rPr lang="en-US" sz="4000" dirty="0" smtClean="0">
                <a:solidFill>
                  <a:schemeClr val="bg1"/>
                </a:solidFill>
              </a:rPr>
              <a:t>  (25)  </a:t>
            </a:r>
            <a:r>
              <a:rPr lang="zh-TW" altLang="en-US" sz="4000" dirty="0" smtClean="0">
                <a:solidFill>
                  <a:schemeClr val="bg1"/>
                </a:solidFill>
              </a:rPr>
              <a:t>說：「主在眷顧我的日子，這樣看待我，要把我在人間的羞恥除掉。」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" y="609600"/>
            <a:ext cx="8610600" cy="579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endParaRPr lang="en-US" altLang="zh-TW" sz="48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8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馬利亞的見證</a:t>
            </a:r>
            <a:endParaRPr lang="en-US" altLang="zh-TW" sz="48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天使的顯現與啟示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童女神奇懷孕生子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以利沙伯與胎兒同時被聖靈充滿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馬利亞被聖靈充滿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(26)  </a:t>
            </a:r>
            <a:r>
              <a:rPr lang="zh-TW" altLang="en-US" sz="4000" dirty="0" smtClean="0">
                <a:solidFill>
                  <a:schemeClr val="bg1"/>
                </a:solidFill>
              </a:rPr>
              <a:t>到了第六個月，天使加百列奉神的差遣往加利利的一座城去（這城名叫拿撒勒），</a:t>
            </a:r>
            <a:r>
              <a:rPr lang="en-US" sz="4000" dirty="0" smtClean="0">
                <a:solidFill>
                  <a:schemeClr val="bg1"/>
                </a:solidFill>
              </a:rPr>
              <a:t>  (27)  </a:t>
            </a:r>
            <a:r>
              <a:rPr lang="zh-TW" altLang="en-US" sz="4000" dirty="0" smtClean="0">
                <a:solidFill>
                  <a:schemeClr val="bg1"/>
                </a:solidFill>
              </a:rPr>
              <a:t>到一個童女那裡，是已經許配大衛家的一個人，名叫約瑟。童女的名字叫馬利亞；</a:t>
            </a:r>
            <a:r>
              <a:rPr lang="en-US" sz="4000" dirty="0" smtClean="0">
                <a:solidFill>
                  <a:schemeClr val="bg1"/>
                </a:solidFill>
              </a:rPr>
              <a:t>  (28)  </a:t>
            </a:r>
            <a:r>
              <a:rPr lang="zh-TW" altLang="en-US" sz="4000" dirty="0" smtClean="0">
                <a:solidFill>
                  <a:schemeClr val="bg1"/>
                </a:solidFill>
              </a:rPr>
              <a:t>天使進去，對他說：「蒙大恩的女子，我問你安，主和你同在了！」 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 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(29)  </a:t>
            </a:r>
            <a:r>
              <a:rPr lang="zh-TW" altLang="en-US" sz="4000" dirty="0" smtClean="0">
                <a:solidFill>
                  <a:schemeClr val="bg1"/>
                </a:solidFill>
              </a:rPr>
              <a:t>馬利亞因這話就很驚慌，又反復思想這樣問安是什麼意思。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(30)  </a:t>
            </a:r>
            <a:r>
              <a:rPr lang="zh-TW" altLang="en-US" sz="4000" dirty="0" smtClean="0">
                <a:solidFill>
                  <a:schemeClr val="bg1"/>
                </a:solidFill>
              </a:rPr>
              <a:t>天使對他說：「馬利亞，不要怕！你在神面前已經蒙恩了。</a:t>
            </a:r>
            <a:r>
              <a:rPr lang="en-US" sz="4000" dirty="0" smtClean="0">
                <a:solidFill>
                  <a:schemeClr val="bg1"/>
                </a:solidFill>
              </a:rPr>
              <a:t>  (31)  </a:t>
            </a:r>
            <a:r>
              <a:rPr lang="zh-TW" altLang="en-US" sz="4000" dirty="0" smtClean="0">
                <a:solidFill>
                  <a:schemeClr val="bg1"/>
                </a:solidFill>
              </a:rPr>
              <a:t>你要懷孕生子，可以給他起名叫耶穌。</a:t>
            </a:r>
            <a:r>
              <a:rPr lang="en-US" sz="4000" dirty="0" smtClean="0">
                <a:solidFill>
                  <a:schemeClr val="bg1"/>
                </a:solidFill>
              </a:rPr>
              <a:t>  (32)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他要為大，稱為至高者的兒子；主神要把他祖大衛的位給他。</a:t>
            </a:r>
            <a:r>
              <a:rPr lang="en-US" sz="4000" dirty="0" smtClean="0">
                <a:solidFill>
                  <a:schemeClr val="bg1"/>
                </a:solidFill>
              </a:rPr>
              <a:t>  (33)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他要作雅各家的王，直到永遠；他的國也沒有窮盡。」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 </a:t>
            </a:r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n-US" sz="4000" dirty="0" smtClean="0">
                <a:solidFill>
                  <a:schemeClr val="bg1"/>
                </a:solidFill>
              </a:rPr>
              <a:t>34)  </a:t>
            </a:r>
            <a:r>
              <a:rPr lang="zh-TW" altLang="en-US" sz="4000" dirty="0" smtClean="0">
                <a:solidFill>
                  <a:schemeClr val="bg1"/>
                </a:solidFill>
              </a:rPr>
              <a:t>馬利亞對天使說：「我沒有出嫁，怎麼有這事呢？」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(35)  </a:t>
            </a:r>
            <a:r>
              <a:rPr lang="zh-TW" altLang="en-US" sz="4000" dirty="0" smtClean="0">
                <a:solidFill>
                  <a:schemeClr val="bg1"/>
                </a:solidFill>
              </a:rPr>
              <a:t>天使回答說：「聖靈要臨到你身上，至高者的能力要蔭庇你，因此所要生的聖者必稱為神的兒子（或作：所要生的，必稱為聖，稱為神的兒子）。</a:t>
            </a:r>
            <a:r>
              <a:rPr lang="en-US" sz="4000" dirty="0" smtClean="0">
                <a:solidFill>
                  <a:schemeClr val="bg1"/>
                </a:solidFill>
              </a:rPr>
              <a:t>  (36)  </a:t>
            </a:r>
            <a:r>
              <a:rPr lang="zh-TW" altLang="en-US" sz="4000" dirty="0" smtClean="0">
                <a:solidFill>
                  <a:schemeClr val="bg1"/>
                </a:solidFill>
              </a:rPr>
              <a:t>況且你的親戚以利沙伯，在年老的時候也懷了男胎，就是那素來稱為不生育的，現在有孕六個月了。</a:t>
            </a:r>
            <a:r>
              <a:rPr lang="en-US" sz="4000" dirty="0" smtClean="0">
                <a:solidFill>
                  <a:schemeClr val="bg1"/>
                </a:solidFill>
              </a:rPr>
              <a:t>  (37)  </a:t>
            </a:r>
            <a:r>
              <a:rPr lang="zh-TW" altLang="en-US" sz="4000" dirty="0" smtClean="0">
                <a:solidFill>
                  <a:schemeClr val="bg1"/>
                </a:solidFill>
              </a:rPr>
              <a:t>因為，出於神的話，沒有一句不帶能力的。」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(38)  </a:t>
            </a:r>
            <a:r>
              <a:rPr lang="zh-TW" altLang="en-US" sz="4000" dirty="0" smtClean="0">
                <a:solidFill>
                  <a:schemeClr val="bg1"/>
                </a:solidFill>
              </a:rPr>
              <a:t>馬利亞說：「我是主的使女，情願照你的話成就在我身上。」天使就離開他去了。</a:t>
            </a:r>
            <a:r>
              <a:rPr lang="en-US" sz="4000" dirty="0" smtClean="0">
                <a:solidFill>
                  <a:schemeClr val="bg1"/>
                </a:solidFill>
              </a:rPr>
              <a:t>  (39)  </a:t>
            </a:r>
            <a:r>
              <a:rPr lang="zh-TW" altLang="en-US" sz="4000" dirty="0" smtClean="0">
                <a:solidFill>
                  <a:schemeClr val="bg1"/>
                </a:solidFill>
              </a:rPr>
              <a:t>那時候，馬利亞起身，急忙往山地裡去，來到猶大的一座城；</a:t>
            </a:r>
            <a:r>
              <a:rPr lang="en-US" sz="4000" dirty="0" smtClean="0">
                <a:solidFill>
                  <a:schemeClr val="bg1"/>
                </a:solidFill>
              </a:rPr>
              <a:t>  (40)  </a:t>
            </a:r>
            <a:r>
              <a:rPr lang="zh-TW" altLang="en-US" sz="4000" dirty="0" smtClean="0">
                <a:solidFill>
                  <a:schemeClr val="bg1"/>
                </a:solidFill>
              </a:rPr>
              <a:t>進了撒迦利亞的家，問以利沙伯安。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(41)  </a:t>
            </a:r>
            <a:r>
              <a:rPr lang="zh-TW" altLang="en-US" sz="4000" dirty="0" smtClean="0">
                <a:solidFill>
                  <a:schemeClr val="bg1"/>
                </a:solidFill>
              </a:rPr>
              <a:t>以利沙伯一聽馬利亞問安，所懷的胎就在腹裡跳動。以利沙伯且被聖靈充滿，</a:t>
            </a:r>
            <a:r>
              <a:rPr lang="en-US" sz="4000" dirty="0" smtClean="0">
                <a:solidFill>
                  <a:schemeClr val="bg1"/>
                </a:solidFill>
              </a:rPr>
              <a:t>  (42)  </a:t>
            </a:r>
            <a:r>
              <a:rPr lang="zh-TW" altLang="en-US" sz="4000" dirty="0" smtClean="0">
                <a:solidFill>
                  <a:schemeClr val="bg1"/>
                </a:solidFill>
              </a:rPr>
              <a:t>高聲喊著說：「你在婦女中是有福的！你所懷的胎也是有福的！</a:t>
            </a:r>
            <a:r>
              <a:rPr lang="en-US" sz="4000" dirty="0" smtClean="0">
                <a:solidFill>
                  <a:schemeClr val="bg1"/>
                </a:solidFill>
              </a:rPr>
              <a:t>  (43)  </a:t>
            </a:r>
            <a:r>
              <a:rPr lang="zh-TW" altLang="en-US" sz="4000" dirty="0" smtClean="0">
                <a:solidFill>
                  <a:schemeClr val="bg1"/>
                </a:solidFill>
              </a:rPr>
              <a:t>我主的母到我這裡來，這是從那裡得的呢？</a:t>
            </a:r>
            <a:r>
              <a:rPr lang="en-US" sz="4000" dirty="0" smtClean="0">
                <a:solidFill>
                  <a:schemeClr val="bg1"/>
                </a:solidFill>
              </a:rPr>
              <a:t>  (44)  </a:t>
            </a:r>
            <a:r>
              <a:rPr lang="zh-TW" altLang="en-US" sz="4000" dirty="0" smtClean="0">
                <a:solidFill>
                  <a:schemeClr val="bg1"/>
                </a:solidFill>
              </a:rPr>
              <a:t>因為你問安的聲音一入我耳，我腹裡的胎就歡喜跳動。</a:t>
            </a:r>
            <a:r>
              <a:rPr lang="en-US" sz="4000" dirty="0" smtClean="0">
                <a:solidFill>
                  <a:schemeClr val="bg1"/>
                </a:solidFill>
              </a:rPr>
              <a:t>  (45)  </a:t>
            </a:r>
            <a:r>
              <a:rPr lang="zh-TW" altLang="en-US" sz="4000" dirty="0" smtClean="0">
                <a:solidFill>
                  <a:schemeClr val="bg1"/>
                </a:solidFill>
              </a:rPr>
              <a:t>這相信的女子是有福的！因為主對他所說的話都要應驗。」</a:t>
            </a:r>
            <a:r>
              <a:rPr lang="en-US" sz="4000" dirty="0" smtClean="0">
                <a:solidFill>
                  <a:schemeClr val="bg1"/>
                </a:solidFill>
              </a:rPr>
              <a:t>  </a:t>
            </a:r>
          </a:p>
          <a:p>
            <a:pPr algn="l"/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 </a:t>
            </a:r>
            <a:r>
              <a:rPr lang="en-US" sz="4000" dirty="0" smtClean="0">
                <a:solidFill>
                  <a:schemeClr val="bg1"/>
                </a:solidFill>
              </a:rPr>
              <a:t>(</a:t>
            </a:r>
            <a:r>
              <a:rPr lang="en-US" sz="4000" dirty="0" smtClean="0">
                <a:solidFill>
                  <a:schemeClr val="bg1"/>
                </a:solidFill>
              </a:rPr>
              <a:t>46)  </a:t>
            </a:r>
            <a:r>
              <a:rPr lang="zh-TW" altLang="en-US" sz="4000" dirty="0" smtClean="0">
                <a:solidFill>
                  <a:schemeClr val="bg1"/>
                </a:solidFill>
              </a:rPr>
              <a:t>馬利亞說：我心尊主為大；</a:t>
            </a:r>
            <a:r>
              <a:rPr lang="en-US" sz="4000" dirty="0" smtClean="0">
                <a:solidFill>
                  <a:schemeClr val="bg1"/>
                </a:solidFill>
              </a:rPr>
              <a:t>  (47)  </a:t>
            </a:r>
            <a:r>
              <a:rPr lang="zh-TW" altLang="en-US" sz="4000" dirty="0" smtClean="0">
                <a:solidFill>
                  <a:schemeClr val="bg1"/>
                </a:solidFill>
              </a:rPr>
              <a:t>我靈以神我的救主為樂；</a:t>
            </a:r>
            <a:r>
              <a:rPr lang="en-US" sz="4000" dirty="0" smtClean="0">
                <a:solidFill>
                  <a:schemeClr val="bg1"/>
                </a:solidFill>
              </a:rPr>
              <a:t>  (48)  </a:t>
            </a:r>
            <a:r>
              <a:rPr lang="zh-TW" altLang="en-US" sz="4000" dirty="0" smtClean="0">
                <a:solidFill>
                  <a:schemeClr val="bg1"/>
                </a:solidFill>
              </a:rPr>
              <a:t>因為他顧念他使女的卑微；從今以後，萬代要稱我有福。</a:t>
            </a:r>
            <a:r>
              <a:rPr lang="en-US" sz="4000" dirty="0" smtClean="0">
                <a:solidFill>
                  <a:schemeClr val="bg1"/>
                </a:solidFill>
              </a:rPr>
              <a:t>  (49)  </a:t>
            </a:r>
            <a:r>
              <a:rPr lang="zh-TW" altLang="en-US" sz="4000" dirty="0" smtClean="0">
                <a:solidFill>
                  <a:schemeClr val="bg1"/>
                </a:solidFill>
              </a:rPr>
              <a:t>那有權能的，為我成就了大事；他的名為聖。</a:t>
            </a:r>
            <a:r>
              <a:rPr lang="en-US" sz="4000" dirty="0" smtClean="0">
                <a:solidFill>
                  <a:schemeClr val="bg1"/>
                </a:solidFill>
              </a:rPr>
              <a:t>  (50)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他憐憫敬畏他的人，直到世世代代。</a:t>
            </a:r>
            <a:r>
              <a:rPr lang="en-US" sz="4000" dirty="0" smtClean="0">
                <a:solidFill>
                  <a:schemeClr val="bg1"/>
                </a:solidFill>
              </a:rPr>
              <a:t>  (51)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他用膀臂施展大能；那狂傲的人正心裡妄想就被他趕散了</a:t>
            </a:r>
            <a:r>
              <a:rPr lang="zh-TW" altLang="en-US" sz="4000" dirty="0" smtClean="0">
                <a:solidFill>
                  <a:schemeClr val="bg1"/>
                </a:solidFill>
              </a:rPr>
              <a:t>。</a:t>
            </a:r>
            <a:endParaRPr lang="en-US" sz="4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(52)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他叫有權柄的失位，叫卑賤的升高；</a:t>
            </a:r>
            <a:r>
              <a:rPr lang="en-US" sz="4000" dirty="0" smtClean="0">
                <a:solidFill>
                  <a:schemeClr val="bg1"/>
                </a:solidFill>
              </a:rPr>
              <a:t>  (53)  </a:t>
            </a:r>
            <a:r>
              <a:rPr lang="zh-TW" altLang="en-US" sz="4000" dirty="0" smtClean="0">
                <a:solidFill>
                  <a:schemeClr val="bg1"/>
                </a:solidFill>
              </a:rPr>
              <a:t>叫飢餓的得飽美食，叫富足的空手回去。</a:t>
            </a:r>
            <a:r>
              <a:rPr lang="en-US" sz="4000" dirty="0" smtClean="0">
                <a:solidFill>
                  <a:schemeClr val="bg1"/>
                </a:solidFill>
              </a:rPr>
              <a:t>  (54)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他扶助了他的僕人以色列，</a:t>
            </a:r>
            <a:r>
              <a:rPr lang="en-US" sz="4000" dirty="0" smtClean="0">
                <a:solidFill>
                  <a:schemeClr val="bg1"/>
                </a:solidFill>
              </a:rPr>
              <a:t>  (55)  </a:t>
            </a:r>
            <a:r>
              <a:rPr lang="zh-TW" altLang="en-US" sz="4000" dirty="0" smtClean="0">
                <a:solidFill>
                  <a:schemeClr val="bg1"/>
                </a:solidFill>
              </a:rPr>
              <a:t>為要記念亞伯拉罕和他的後裔，施憐憫直到永遠，正如從前對我們列祖所說的話。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4400" b="1" u="sng" noProof="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從根本的角度看</a:t>
            </a:r>
            <a:endParaRPr kumimoji="0" lang="en-US" sz="40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GangBiW2-B5-AZ" pitchFamily="66" charset="-120"/>
              <a:ea typeface="DFPGangBiW2-B5-AZ" pitchFamily="66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0707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57200"/>
            <a:ext cx="8610600" cy="61722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(52)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他叫有權柄的失位，叫卑賤的升高；</a:t>
            </a:r>
            <a:r>
              <a:rPr lang="en-US" sz="4000" dirty="0" smtClean="0">
                <a:solidFill>
                  <a:schemeClr val="bg1"/>
                </a:solidFill>
              </a:rPr>
              <a:t>  (53)  </a:t>
            </a:r>
            <a:r>
              <a:rPr lang="zh-TW" altLang="en-US" sz="4000" dirty="0" smtClean="0">
                <a:solidFill>
                  <a:schemeClr val="bg1"/>
                </a:solidFill>
              </a:rPr>
              <a:t>叫飢餓的得飽美食，叫富足的空手回去。</a:t>
            </a:r>
            <a:r>
              <a:rPr lang="en-US" sz="4000" dirty="0" smtClean="0">
                <a:solidFill>
                  <a:schemeClr val="bg1"/>
                </a:solidFill>
              </a:rPr>
              <a:t>  (54)  </a:t>
            </a:r>
            <a:r>
              <a:rPr lang="zh-TW" altLang="en-US" sz="4000" dirty="0" smtClean="0">
                <a:solidFill>
                  <a:schemeClr val="bg1"/>
                </a:solidFill>
              </a:rPr>
              <a:t>他扶助了他的僕人以色列，</a:t>
            </a:r>
            <a:r>
              <a:rPr lang="en-US" sz="4000" dirty="0" smtClean="0">
                <a:solidFill>
                  <a:schemeClr val="bg1"/>
                </a:solidFill>
              </a:rPr>
              <a:t>  (55)  </a:t>
            </a:r>
            <a:r>
              <a:rPr lang="zh-TW" altLang="en-US" sz="4000" dirty="0" smtClean="0">
                <a:solidFill>
                  <a:schemeClr val="bg1"/>
                </a:solidFill>
              </a:rPr>
              <a:t>為要記念亞伯拉罕和他的後裔，施憐憫直到永遠，正如從前對我們列祖所說的話。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l"/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4800" y="609600"/>
            <a:ext cx="8610600" cy="579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結語</a:t>
            </a:r>
            <a:r>
              <a:rPr lang="en-US" altLang="zh-TW" sz="60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</a:p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有一嬰孩為我們而生</a:t>
            </a:r>
            <a:endParaRPr lang="en-US" altLang="zh-TW" sz="3600" dirty="0" smtClean="0">
              <a:solidFill>
                <a:srgbClr val="FFFF00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賽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9:6  </a:t>
            </a:r>
            <a:endParaRPr lang="en-US" sz="44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</a:t>
            </a:r>
            <a:r>
              <a:rPr lang="zh-TW" altLang="en-US" sz="44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有一嬰孩為我們而生；有一子賜給我們。政權必擔在他的肩頭上；他名稱為「奇妙策士、全能的神、永在的父、和平的君」。</a:t>
            </a:r>
            <a:endParaRPr lang="en-US" sz="44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4400" b="1" noProof="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從根本的角度看</a:t>
            </a:r>
            <a:endParaRPr lang="en-US" altLang="zh-TW" sz="4400" b="1" noProof="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4400" b="1" i="0" u="sng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從個人信仰經驗的角度看</a:t>
            </a:r>
            <a:endParaRPr kumimoji="0" lang="en-US" sz="40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GangBiW2-B5-AZ" pitchFamily="66" charset="-120"/>
              <a:ea typeface="DFPGangBiW2-B5-AZ" pitchFamily="66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TW" altLang="en-US" sz="4400" b="1" noProof="0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從根本的角度看</a:t>
            </a:r>
            <a:endParaRPr lang="en-US" altLang="zh-TW" sz="4400" b="1" noProof="0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algn="ctr">
              <a:spcBef>
                <a:spcPct val="2000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latin typeface="DFPGangBiW2-B5-AZ" pitchFamily="66" charset="-120"/>
                <a:ea typeface="DFPGangBiW2-B5-AZ" pitchFamily="66" charset="-120"/>
              </a:rPr>
              <a:t>從個人信仰經驗的角度看</a:t>
            </a:r>
            <a:endParaRPr lang="en-US" sz="4000" b="1" dirty="0" smtClean="0">
              <a:solidFill>
                <a:schemeClr val="bg1"/>
              </a:solidFill>
              <a:latin typeface="DFPGangBiW2-B5-AZ" pitchFamily="66" charset="-120"/>
              <a:ea typeface="DFPGangBiW2-B5-AZ" pitchFamily="66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4400" b="1" i="0" u="sng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從歷史的角度看</a:t>
            </a:r>
            <a:endParaRPr kumimoji="0" lang="en-US" sz="40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GangBiW2-B5-AZ" pitchFamily="66" charset="-120"/>
              <a:ea typeface="DFPGangBiW2-B5-AZ" pitchFamily="66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聖方濟、禮文斯敦、德蘭修女、南丁格爾、卜威廉、喬治穆勒、亞歷山大</a:t>
            </a:r>
            <a:r>
              <a:rPr kumimoji="0" lang="en-US" altLang="zh-TW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.</a:t>
            </a:r>
            <a:r>
              <a:rPr kumimoji="0" lang="zh-TW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貝爾、達敏神父、衛勒斯里</a:t>
            </a:r>
            <a:r>
              <a:rPr kumimoji="0" lang="en-US" altLang="zh-TW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.</a:t>
            </a:r>
            <a:r>
              <a:rPr kumimoji="0" lang="zh-TW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GangBiW2-B5-AZ" pitchFamily="66" charset="-120"/>
                <a:ea typeface="DFPGangBiW2-B5-AZ" pitchFamily="66" charset="-120"/>
                <a:cs typeface="+mn-cs"/>
              </a:rPr>
              <a:t>白里夫婦、</a:t>
            </a:r>
            <a:endParaRPr kumimoji="0" lang="en-US" altLang="zh-TW" sz="4000" b="1" i="0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GangBiW2-B5-AZ" pitchFamily="66" charset="-120"/>
              <a:ea typeface="DFPGangBiW2-B5-AZ" pitchFamily="66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0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GangBiW2-B5-AZ" pitchFamily="66" charset="-120"/>
              <a:ea typeface="DFPGangBiW2-B5-AZ" pitchFamily="66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2362200"/>
            <a:ext cx="7391400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zh-TW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孫中山、甘地、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威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廉</a:t>
            </a: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.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威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伯福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斯、馬丁路德</a:t>
            </a: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.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金、德斯蒙</a:t>
            </a: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.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杜圖、納爾遜</a:t>
            </a: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.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曼德拉</a:t>
            </a:r>
            <a:endParaRPr kumimoji="0" lang="en-US" sz="4000" b="1" i="0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1447800"/>
            <a:ext cx="80010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1901-2000 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諾貝爾得</a:t>
            </a:r>
            <a:r>
              <a:rPr lang="zh-CN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獎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者</a:t>
            </a:r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kumimoji="0" lang="en-US" altLang="zh-TW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65.4% </a:t>
            </a:r>
            <a:r>
              <a:rPr kumimoji="0" lang="zh-TW" alt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自稱為某種型態的基督徒</a:t>
            </a:r>
            <a:endParaRPr kumimoji="0" lang="en-US" altLang="zh-TW" sz="3600" b="1" i="0" u="sng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500" b="1" noProof="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和平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78.3% </a:t>
            </a:r>
          </a:p>
          <a:p>
            <a:pPr lvl="0" algn="ctr">
              <a:spcBef>
                <a:spcPct val="20000"/>
              </a:spcBef>
            </a:pPr>
            <a:r>
              <a:rPr kumimoji="0" lang="zh-TW" altLang="en-US" sz="3500" b="1" i="0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化學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72.5%</a:t>
            </a:r>
            <a:endParaRPr lang="en-US" altLang="zh-CN" sz="35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物理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65.3%</a:t>
            </a:r>
          </a:p>
          <a:p>
            <a:pPr lvl="0" algn="ctr">
              <a:spcBef>
                <a:spcPct val="20000"/>
              </a:spcBef>
            </a:pPr>
            <a:r>
              <a:rPr lang="zh-TW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醫藥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62%</a:t>
            </a:r>
            <a:endParaRPr lang="en-US" altLang="zh-CN" sz="35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經濟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54%</a:t>
            </a:r>
            <a:endParaRPr lang="en-US" altLang="zh-CN" sz="35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文學</a:t>
            </a:r>
            <a:r>
              <a:rPr lang="zh-CN" altLang="en-US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5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49.5%</a:t>
            </a:r>
            <a:endParaRPr kumimoji="0" lang="en-US" sz="3500" b="1" i="0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creationswap.com/artwork/8/5/43/8830/8543_8830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3" y="0"/>
            <a:ext cx="9130707" cy="6858000"/>
          </a:xfrm>
          <a:prstGeom prst="rect">
            <a:avLst/>
          </a:prstGeom>
          <a:noFill/>
        </p:spPr>
      </p:pic>
      <p:pic>
        <p:nvPicPr>
          <p:cNvPr id="15366" name="Picture 6" descr="http://1.bp.blogspot.com/-UraWCDl0lJI/TtRZA82XdfI/AAAAAAAAA7k/TpKLyCCIxWk/s1600/child-is-born-738347.jpg"/>
          <p:cNvPicPr>
            <a:picLocks noChangeAspect="1" noChangeArrowheads="1"/>
          </p:cNvPicPr>
          <p:nvPr/>
        </p:nvPicPr>
        <p:blipFill>
          <a:blip r:embed="rId3" cstate="print"/>
          <a:srcRect l="17186" r="9162"/>
          <a:stretch>
            <a:fillRect/>
          </a:stretch>
        </p:blipFill>
        <p:spPr bwMode="auto">
          <a:xfrm>
            <a:off x="685800" y="457200"/>
            <a:ext cx="7924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"/>
            <a:ext cx="7391400" cy="16002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耶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穌基督的降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生</a:t>
            </a:r>
            <a:endParaRPr lang="en-US" altLang="zh-TW" sz="4000" b="1" dirty="0" smtClean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對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全人類來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說具</a:t>
            </a:r>
            <a:r>
              <a:rPr lang="zh-TW" altLang="en-US" sz="4000" b="1" dirty="0" smtClean="0">
                <a:solidFill>
                  <a:srgbClr val="FFFF00"/>
                </a:solidFill>
                <a:latin typeface="DFPGangBiW2-B5-AZ" pitchFamily="66" charset="-120"/>
                <a:ea typeface="DFPGangBiW2-B5-AZ" pitchFamily="66" charset="-120"/>
              </a:rPr>
              <a:t>有怎樣的意義？</a:t>
            </a:r>
            <a:endParaRPr lang="en-US" sz="4000" b="1" dirty="0">
              <a:solidFill>
                <a:srgbClr val="FFFF00"/>
              </a:solidFill>
              <a:latin typeface="DFPGangBiW2-B5-AZ" pitchFamily="66" charset="-120"/>
              <a:ea typeface="DFPGangBiW2-B5-AZ" pitchFamily="66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1752600"/>
            <a:ext cx="80010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zh-TW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1901-2000 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諾貝爾得</a:t>
            </a:r>
            <a:r>
              <a:rPr lang="zh-CN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獎</a:t>
            </a:r>
            <a:r>
              <a:rPr lang="zh-TW" altLang="en-US" sz="4000" b="1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者</a:t>
            </a:r>
            <a:endParaRPr lang="en-US" altLang="zh-TW" sz="4000" b="1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en-US" altLang="zh-TW" sz="3600" b="1" u="sng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20</a:t>
            </a:r>
            <a:r>
              <a:rPr kumimoji="0" lang="en-US" altLang="zh-TW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% </a:t>
            </a:r>
            <a:r>
              <a:rPr kumimoji="0" lang="zh-TW" alt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猶太人</a:t>
            </a:r>
            <a:endParaRPr kumimoji="0" lang="en-US" altLang="zh-TW" sz="3600" b="1" i="0" u="sng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600" b="1" noProof="0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和平</a:t>
            </a:r>
            <a:r>
              <a:rPr lang="zh-CN" altLang="en-US" sz="36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6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9% </a:t>
            </a:r>
          </a:p>
          <a:p>
            <a:pPr algn="ctr">
              <a:spcBef>
                <a:spcPct val="20000"/>
              </a:spcBef>
            </a:pPr>
            <a:r>
              <a:rPr lang="zh-TW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文學</a:t>
            </a:r>
            <a:r>
              <a:rPr lang="zh-CN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13%</a:t>
            </a:r>
            <a:endParaRPr lang="en-US" sz="32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kumimoji="0" lang="zh-TW" altLang="en-US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DFPLiShuW5-B5-AZ" pitchFamily="66" charset="-120"/>
                <a:ea typeface="DFPLiShuW5-B5-AZ" pitchFamily="66" charset="-120"/>
              </a:rPr>
              <a:t>化學</a:t>
            </a:r>
            <a:r>
              <a:rPr lang="zh-CN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19%</a:t>
            </a:r>
          </a:p>
          <a:p>
            <a:pPr lvl="0" algn="ctr">
              <a:spcBef>
                <a:spcPct val="20000"/>
              </a:spcBef>
            </a:pPr>
            <a:r>
              <a:rPr lang="zh-TW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物理</a:t>
            </a:r>
            <a:r>
              <a:rPr lang="zh-CN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26%</a:t>
            </a:r>
            <a:endParaRPr lang="en-US" altLang="zh-CN" sz="32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ctr">
              <a:spcBef>
                <a:spcPct val="20000"/>
              </a:spcBef>
            </a:pPr>
            <a:r>
              <a:rPr lang="zh-TW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醫</a:t>
            </a:r>
            <a:r>
              <a:rPr lang="zh-TW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藥</a:t>
            </a:r>
            <a:r>
              <a:rPr lang="zh-CN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28%</a:t>
            </a:r>
            <a:endParaRPr lang="en-US" altLang="zh-CN" sz="32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lvl="0" algn="ctr">
              <a:spcBef>
                <a:spcPct val="20000"/>
              </a:spcBef>
            </a:pPr>
            <a:r>
              <a:rPr lang="zh-TW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經濟</a:t>
            </a:r>
            <a:r>
              <a:rPr lang="zh-CN" altLang="en-US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獎 </a:t>
            </a:r>
            <a:r>
              <a:rPr lang="en-US" altLang="zh-TW" sz="3200" b="1" dirty="0" smtClean="0">
                <a:solidFill>
                  <a:srgbClr val="FFC000"/>
                </a:solidFill>
                <a:latin typeface="DFPLiShuW5-B5-AZ" pitchFamily="66" charset="-120"/>
                <a:ea typeface="DFPLiShuW5-B5-AZ" pitchFamily="66" charset="-120"/>
              </a:rPr>
              <a:t>41%</a:t>
            </a:r>
            <a:endParaRPr lang="en-US" altLang="zh-CN" sz="3200" b="1" dirty="0" smtClean="0">
              <a:solidFill>
                <a:srgbClr val="FFC000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2174</Words>
  <Application>Microsoft Office PowerPoint</Application>
  <PresentationFormat>On-screen Show (4:3)</PresentationFormat>
  <Paragraphs>95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有一嬰孩為我們而生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6</cp:revision>
  <dcterms:created xsi:type="dcterms:W3CDTF">2014-11-23T15:27:36Z</dcterms:created>
  <dcterms:modified xsi:type="dcterms:W3CDTF">2014-12-07T16:48:57Z</dcterms:modified>
</cp:coreProperties>
</file>