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9E7F9-6F24-45C7-BCE4-92E6D8FAF003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9E7F9-6F24-45C7-BCE4-92E6D8FAF003}" type="datetimeFigureOut">
              <a:rPr lang="en-US" smtClean="0"/>
              <a:pPr/>
              <a:t>1/4/2015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7153E-A508-4707-B923-088C188F7E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hdwallpapersimages.com/wp-content/uploads/2014/11/Gold-Happy-New-Year-2015-Images.jpg"/>
          <p:cNvPicPr>
            <a:picLocks noChangeAspect="1" noChangeArrowheads="1"/>
          </p:cNvPicPr>
          <p:nvPr/>
        </p:nvPicPr>
        <p:blipFill>
          <a:blip r:embed="rId2" cstate="print"/>
          <a:srcRect l="3333" r="333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778375"/>
            <a:ext cx="7620000" cy="1470025"/>
          </a:xfrm>
        </p:spPr>
        <p:txBody>
          <a:bodyPr>
            <a:noAutofit/>
          </a:bodyPr>
          <a:lstStyle/>
          <a:p>
            <a:r>
              <a:rPr lang="zh-TW" altLang="en-US" sz="9600" dirty="0" smtClean="0">
                <a:ln w="28575">
                  <a:solidFill>
                    <a:schemeClr val="accent2">
                      <a:lumMod val="50000"/>
                    </a:schemeClr>
                  </a:solidFill>
                </a:ln>
                <a:solidFill>
                  <a:srgbClr val="FFC000"/>
                </a:solidFill>
                <a:latin typeface="DFPKanTingLiu-B5-AZ" pitchFamily="66" charset="-120"/>
                <a:ea typeface="DFPKanTingLiu-B5-AZ" pitchFamily="66" charset="-120"/>
              </a:rPr>
              <a:t>新年新突破</a:t>
            </a:r>
            <a:endParaRPr lang="en-US" sz="4800" dirty="0">
              <a:ln w="28575">
                <a:solidFill>
                  <a:schemeClr val="accent2">
                    <a:lumMod val="50000"/>
                  </a:schemeClr>
                </a:solidFill>
              </a:ln>
              <a:solidFill>
                <a:srgbClr val="FFC000"/>
              </a:solidFill>
              <a:latin typeface="DFPKanTingLiu-B5-AZ" pitchFamily="66" charset="-120"/>
              <a:ea typeface="DFPKanTingLiu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People of Christian Background for Powerpoint Templates"/>
          <p:cNvPicPr>
            <a:picLocks noChangeAspect="1" noChangeArrowheads="1"/>
          </p:cNvPicPr>
          <p:nvPr/>
        </p:nvPicPr>
        <p:blipFill>
          <a:blip r:embed="rId2" cstate="print"/>
          <a:srcRect l="10732" t="12195" b="6098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pPr algn="l"/>
            <a:r>
              <a:rPr 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(</a:t>
            </a:r>
            <a:r>
              <a:rPr lang="zh-TW" alt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四</a:t>
            </a:r>
            <a:r>
              <a:rPr 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) </a:t>
            </a:r>
            <a:r>
              <a:rPr lang="zh-TW" alt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突</a:t>
            </a:r>
            <a:r>
              <a:rPr lang="zh-TW" alt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破自滿的心態</a:t>
            </a:r>
            <a:endParaRPr lang="en-US" sz="4400" dirty="0" smtClean="0">
              <a:solidFill>
                <a:srgbClr val="FFFF00"/>
              </a:solidFill>
              <a:latin typeface="DFPXingShu-B5-AZ" pitchFamily="66" charset="-120"/>
              <a:ea typeface="DFPXingShu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People of Christian Background for Powerpoint Templates"/>
          <p:cNvPicPr>
            <a:picLocks noChangeAspect="1" noChangeArrowheads="1"/>
          </p:cNvPicPr>
          <p:nvPr/>
        </p:nvPicPr>
        <p:blipFill>
          <a:blip r:embed="rId2" cstate="print"/>
          <a:srcRect l="10732" t="12195" b="6098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pPr algn="l"/>
            <a:r>
              <a:rPr 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(</a:t>
            </a:r>
            <a:r>
              <a:rPr lang="zh-TW" alt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四</a:t>
            </a:r>
            <a:r>
              <a:rPr 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) </a:t>
            </a:r>
            <a:r>
              <a:rPr lang="zh-TW" alt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突</a:t>
            </a:r>
            <a:r>
              <a:rPr lang="zh-TW" alt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破自滿的心態</a:t>
            </a:r>
            <a:endParaRPr lang="en-US" altLang="zh-TW" sz="4400" b="1" dirty="0" smtClean="0">
              <a:solidFill>
                <a:srgbClr val="FFFF00"/>
              </a:solidFill>
              <a:latin typeface="DFPXingShu-B5-AZ" pitchFamily="66" charset="-120"/>
              <a:ea typeface="DFPXingShu-B5-AZ" pitchFamily="66" charset="-120"/>
            </a:endParaRPr>
          </a:p>
          <a:p>
            <a:pPr algn="l"/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(12)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這不是說我已經得著了，已經完全了；我乃是竭力追求，或者可以得著基督耶穌所以得著我的（所以得著我的：或作所要我得的）。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(13)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弟兄們，我不是以為自己已經得著了；我只有一件事，就是忘記背後，努力面前的，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(14)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向著標竿直跑，要得神在基督耶穌裡從上面召我來得的獎賞。</a:t>
            </a:r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endParaRPr lang="en-US" sz="4400" dirty="0" smtClean="0">
              <a:solidFill>
                <a:srgbClr val="FFFF00"/>
              </a:solidFill>
              <a:latin typeface="DFPXingShu-B5-AZ" pitchFamily="66" charset="-120"/>
              <a:ea typeface="DFPXingShu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People of Christian Background for Powerpoint Templates"/>
          <p:cNvPicPr>
            <a:picLocks noChangeAspect="1" noChangeArrowheads="1"/>
          </p:cNvPicPr>
          <p:nvPr/>
        </p:nvPicPr>
        <p:blipFill>
          <a:blip r:embed="rId2" cstate="print"/>
          <a:srcRect l="10732" t="12195" b="6098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pPr algn="l"/>
            <a:r>
              <a:rPr 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(</a:t>
            </a:r>
            <a:r>
              <a:rPr lang="zh-TW" alt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四</a:t>
            </a:r>
            <a:r>
              <a:rPr 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) </a:t>
            </a:r>
            <a:r>
              <a:rPr lang="zh-TW" alt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突</a:t>
            </a:r>
            <a:r>
              <a:rPr lang="zh-TW" alt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破自滿的心態</a:t>
            </a:r>
            <a:endParaRPr lang="en-US" altLang="zh-TW" sz="4400" b="1" dirty="0" smtClean="0">
              <a:solidFill>
                <a:srgbClr val="FFFF00"/>
              </a:solidFill>
              <a:latin typeface="DFPXingShu-B5-AZ" pitchFamily="66" charset="-120"/>
              <a:ea typeface="DFPXingShu-B5-AZ" pitchFamily="66" charset="-120"/>
            </a:endParaRPr>
          </a:p>
          <a:p>
            <a:pPr algn="l"/>
            <a:endParaRPr lang="en-US" sz="4000" dirty="0" smtClean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  <a:p>
            <a:pPr algn="l"/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15)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所以我們中間，凡是完全人總要存這樣的心；若在什麼事上存別樣的心，神也必以此指示你們。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(16)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然而，我們到了什麼地步，就當照著什麼地步行。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(17)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弟兄們，你們要一同效法我，也當留意看那些照我們榜樣行的人。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People of Christian Background for Powerpoint Templates"/>
          <p:cNvPicPr>
            <a:picLocks noChangeAspect="1" noChangeArrowheads="1"/>
          </p:cNvPicPr>
          <p:nvPr/>
        </p:nvPicPr>
        <p:blipFill>
          <a:blip r:embed="rId2" cstate="print"/>
          <a:srcRect l="10732" t="12195" b="6098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pPr algn="l"/>
            <a:r>
              <a:rPr lang="zh-TW" alt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 </a:t>
            </a:r>
            <a:endParaRPr lang="en-US" altLang="zh-TW" sz="4400" b="1" dirty="0" smtClean="0">
              <a:solidFill>
                <a:srgbClr val="FFFF00"/>
              </a:solidFill>
              <a:latin typeface="DFPXingShu-B5-AZ" pitchFamily="66" charset="-120"/>
              <a:ea typeface="DFPXingShu-B5-AZ" pitchFamily="66" charset="-120"/>
            </a:endParaRPr>
          </a:p>
          <a:p>
            <a:r>
              <a:rPr lang="zh-TW" altLang="en-US" sz="5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總結：新年新突破</a:t>
            </a:r>
            <a:endParaRPr lang="en-US" altLang="zh-TW" sz="5400" b="1" dirty="0" smtClean="0">
              <a:solidFill>
                <a:srgbClr val="FFFF00"/>
              </a:solidFill>
              <a:latin typeface="DFPXingShu-B5-AZ" pitchFamily="66" charset="-120"/>
              <a:ea typeface="DFPXingShu-B5-AZ" pitchFamily="66" charset="-120"/>
            </a:endParaRPr>
          </a:p>
          <a:p>
            <a:pPr lvl="3" algn="l"/>
            <a:r>
              <a:rPr lang="en-US" sz="4400" dirty="0" smtClean="0">
                <a:solidFill>
                  <a:srgbClr val="FFC000"/>
                </a:solidFill>
                <a:latin typeface="DFPXingShu-B5-AZ" pitchFamily="66" charset="-120"/>
                <a:ea typeface="DFPXingShu-B5-AZ" pitchFamily="66" charset="-120"/>
              </a:rPr>
              <a:t>(</a:t>
            </a:r>
            <a:r>
              <a:rPr lang="zh-TW" altLang="en-US" sz="4400" dirty="0" smtClean="0">
                <a:solidFill>
                  <a:srgbClr val="FFC000"/>
                </a:solidFill>
                <a:latin typeface="DFPXingShu-B5-AZ" pitchFamily="66" charset="-120"/>
                <a:ea typeface="DFPXingShu-B5-AZ" pitchFamily="66" charset="-120"/>
              </a:rPr>
              <a:t>一</a:t>
            </a:r>
            <a:r>
              <a:rPr lang="en-US" sz="4400" dirty="0" smtClean="0">
                <a:solidFill>
                  <a:srgbClr val="FFC000"/>
                </a:solidFill>
                <a:latin typeface="DFPXingShu-B5-AZ" pitchFamily="66" charset="-120"/>
                <a:ea typeface="DFPXingShu-B5-AZ" pitchFamily="66" charset="-120"/>
              </a:rPr>
              <a:t>)</a:t>
            </a:r>
            <a:r>
              <a:rPr lang="zh-TW" altLang="en-US" sz="4400" dirty="0" smtClean="0">
                <a:solidFill>
                  <a:srgbClr val="FFC000"/>
                </a:solidFill>
                <a:latin typeface="DFPXingShu-B5-AZ" pitchFamily="66" charset="-120"/>
                <a:ea typeface="DFPXingShu-B5-AZ" pitchFamily="66" charset="-120"/>
              </a:rPr>
              <a:t>突破憂慮，靠主喜樂</a:t>
            </a:r>
            <a:endParaRPr lang="en-US" sz="4400" dirty="0" smtClean="0">
              <a:solidFill>
                <a:srgbClr val="FFC000"/>
              </a:solidFill>
              <a:latin typeface="DFPXingShu-B5-AZ" pitchFamily="66" charset="-120"/>
              <a:ea typeface="DFPXingShu-B5-AZ" pitchFamily="66" charset="-120"/>
            </a:endParaRPr>
          </a:p>
          <a:p>
            <a:pPr lvl="3" algn="l"/>
            <a:r>
              <a:rPr lang="en-US" sz="4400" dirty="0" smtClean="0">
                <a:solidFill>
                  <a:srgbClr val="FFC000"/>
                </a:solidFill>
                <a:latin typeface="DFPXingShu-B5-AZ" pitchFamily="66" charset="-120"/>
                <a:ea typeface="DFPXingShu-B5-AZ" pitchFamily="66" charset="-120"/>
              </a:rPr>
              <a:t>(</a:t>
            </a:r>
            <a:r>
              <a:rPr lang="zh-TW" altLang="en-US" sz="4400" dirty="0" smtClean="0">
                <a:solidFill>
                  <a:srgbClr val="FFC000"/>
                </a:solidFill>
                <a:latin typeface="DFPXingShu-B5-AZ" pitchFamily="66" charset="-120"/>
                <a:ea typeface="DFPXingShu-B5-AZ" pitchFamily="66" charset="-120"/>
              </a:rPr>
              <a:t>二</a:t>
            </a:r>
            <a:r>
              <a:rPr lang="en-US" sz="4400" dirty="0" smtClean="0">
                <a:solidFill>
                  <a:srgbClr val="FFC000"/>
                </a:solidFill>
                <a:latin typeface="DFPXingShu-B5-AZ" pitchFamily="66" charset="-120"/>
                <a:ea typeface="DFPXingShu-B5-AZ" pitchFamily="66" charset="-120"/>
              </a:rPr>
              <a:t>) </a:t>
            </a:r>
            <a:r>
              <a:rPr lang="zh-TW" altLang="en-US" sz="4400" dirty="0" smtClean="0">
                <a:solidFill>
                  <a:srgbClr val="FFC000"/>
                </a:solidFill>
                <a:latin typeface="DFPXingShu-B5-AZ" pitchFamily="66" charset="-120"/>
                <a:ea typeface="DFPXingShu-B5-AZ" pitchFamily="66" charset="-120"/>
              </a:rPr>
              <a:t>突破自誇的心靈</a:t>
            </a:r>
            <a:endParaRPr lang="en-US" sz="4400" dirty="0" smtClean="0">
              <a:solidFill>
                <a:srgbClr val="FFC000"/>
              </a:solidFill>
              <a:latin typeface="DFPXingShu-B5-AZ" pitchFamily="66" charset="-120"/>
              <a:ea typeface="DFPXingShu-B5-AZ" pitchFamily="66" charset="-120"/>
            </a:endParaRPr>
          </a:p>
          <a:p>
            <a:pPr lvl="3" algn="l"/>
            <a:r>
              <a:rPr lang="en-US" sz="4400" dirty="0" smtClean="0">
                <a:solidFill>
                  <a:srgbClr val="FFC000"/>
                </a:solidFill>
                <a:latin typeface="DFPXingShu-B5-AZ" pitchFamily="66" charset="-120"/>
                <a:ea typeface="DFPXingShu-B5-AZ" pitchFamily="66" charset="-120"/>
              </a:rPr>
              <a:t>(</a:t>
            </a:r>
            <a:r>
              <a:rPr lang="zh-TW" altLang="en-US" sz="4400" dirty="0" smtClean="0">
                <a:solidFill>
                  <a:srgbClr val="FFC000"/>
                </a:solidFill>
                <a:latin typeface="DFPXingShu-B5-AZ" pitchFamily="66" charset="-120"/>
                <a:ea typeface="DFPXingShu-B5-AZ" pitchFamily="66" charset="-120"/>
              </a:rPr>
              <a:t>三</a:t>
            </a:r>
            <a:r>
              <a:rPr lang="en-US" sz="4400" dirty="0" smtClean="0">
                <a:solidFill>
                  <a:srgbClr val="FFC000"/>
                </a:solidFill>
                <a:latin typeface="DFPXingShu-B5-AZ" pitchFamily="66" charset="-120"/>
                <a:ea typeface="DFPXingShu-B5-AZ" pitchFamily="66" charset="-120"/>
              </a:rPr>
              <a:t>) </a:t>
            </a:r>
            <a:r>
              <a:rPr lang="zh-TW" altLang="en-US" sz="4400" dirty="0" smtClean="0">
                <a:solidFill>
                  <a:srgbClr val="FFC000"/>
                </a:solidFill>
                <a:latin typeface="DFPXingShu-B5-AZ" pitchFamily="66" charset="-120"/>
                <a:ea typeface="DFPXingShu-B5-AZ" pitchFamily="66" charset="-120"/>
              </a:rPr>
              <a:t>突破過去的限制</a:t>
            </a:r>
            <a:endParaRPr lang="en-US" sz="4400" dirty="0" smtClean="0">
              <a:solidFill>
                <a:srgbClr val="FFC000"/>
              </a:solidFill>
              <a:latin typeface="DFPXingShu-B5-AZ" pitchFamily="66" charset="-120"/>
              <a:ea typeface="DFPXingShu-B5-AZ" pitchFamily="66" charset="-120"/>
            </a:endParaRPr>
          </a:p>
          <a:p>
            <a:pPr lvl="3" algn="l"/>
            <a:r>
              <a:rPr lang="en-US" sz="4400" dirty="0" smtClean="0">
                <a:solidFill>
                  <a:srgbClr val="FFC000"/>
                </a:solidFill>
                <a:latin typeface="DFPXingShu-B5-AZ" pitchFamily="66" charset="-120"/>
                <a:ea typeface="DFPXingShu-B5-AZ" pitchFamily="66" charset="-120"/>
              </a:rPr>
              <a:t>(</a:t>
            </a:r>
            <a:r>
              <a:rPr lang="zh-TW" altLang="en-US" sz="4400" dirty="0" smtClean="0">
                <a:solidFill>
                  <a:srgbClr val="FFC000"/>
                </a:solidFill>
                <a:latin typeface="DFPXingShu-B5-AZ" pitchFamily="66" charset="-120"/>
                <a:ea typeface="DFPXingShu-B5-AZ" pitchFamily="66" charset="-120"/>
              </a:rPr>
              <a:t>四</a:t>
            </a:r>
            <a:r>
              <a:rPr lang="en-US" sz="4400" dirty="0" smtClean="0">
                <a:solidFill>
                  <a:srgbClr val="FFC000"/>
                </a:solidFill>
                <a:latin typeface="DFPXingShu-B5-AZ" pitchFamily="66" charset="-120"/>
                <a:ea typeface="DFPXingShu-B5-AZ" pitchFamily="66" charset="-120"/>
              </a:rPr>
              <a:t>) </a:t>
            </a:r>
            <a:r>
              <a:rPr lang="zh-TW" altLang="en-US" sz="4400" dirty="0" smtClean="0">
                <a:solidFill>
                  <a:srgbClr val="FFC000"/>
                </a:solidFill>
                <a:latin typeface="DFPXingShu-B5-AZ" pitchFamily="66" charset="-120"/>
                <a:ea typeface="DFPXingShu-B5-AZ" pitchFamily="66" charset="-120"/>
              </a:rPr>
              <a:t>突破自滿的心態</a:t>
            </a:r>
            <a:endParaRPr lang="en-US" sz="4400" dirty="0" smtClean="0">
              <a:solidFill>
                <a:srgbClr val="FFC000"/>
              </a:solidFill>
              <a:latin typeface="DFPXingShu-B5-AZ" pitchFamily="66" charset="-120"/>
              <a:ea typeface="DFPXingShu-B5-AZ" pitchFamily="66" charset="-120"/>
            </a:endParaRPr>
          </a:p>
          <a:p>
            <a:r>
              <a:rPr lang="en-US" sz="4000" dirty="0" smtClean="0"/>
              <a:t> 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People of Christian Background for Powerpoint Templates"/>
          <p:cNvPicPr>
            <a:picLocks noChangeAspect="1" noChangeArrowheads="1"/>
          </p:cNvPicPr>
          <p:nvPr/>
        </p:nvPicPr>
        <p:blipFill>
          <a:blip r:embed="rId2" cstate="print"/>
          <a:srcRect l="10732" t="12195" b="6098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腓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3:1-17</a:t>
            </a: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弟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兄們，我還有話說，你們要靠主喜樂。我把這話再寫給你們，於我並不為難，於你們卻是妥當。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(2)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應當防備犬類，防備作惡的，防備妄自行割的。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(3)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因為真受割禮的，乃是我們這以神的靈敬拜、在基督耶穌裡誇口、不靠著肉體的。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People of Christian Background for Powerpoint Templates"/>
          <p:cNvPicPr>
            <a:picLocks noChangeAspect="1" noChangeArrowheads="1"/>
          </p:cNvPicPr>
          <p:nvPr/>
        </p:nvPicPr>
        <p:blipFill>
          <a:blip r:embed="rId2" cstate="print"/>
          <a:srcRect l="10732" t="12195" b="6098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腓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3:1-17</a:t>
            </a:r>
          </a:p>
          <a:p>
            <a:pPr algn="l"/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(4)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其實，我也可以靠肉體；若是別人想他可以靠肉體，我更可以靠著了。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(5)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我第八天受割禮；我是以色列族、便雅憫支派的人，是希伯來人所生的希伯來人。就律法說，我是法利賽人；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(6)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就熱心說，我是逼迫教會的；就律法上的義說，我是無可指摘的。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(7)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只是我先前以為與我有益的，我現在因基督都當作有損的。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People of Christian Background for Powerpoint Templates"/>
          <p:cNvPicPr>
            <a:picLocks noChangeAspect="1" noChangeArrowheads="1"/>
          </p:cNvPicPr>
          <p:nvPr/>
        </p:nvPicPr>
        <p:blipFill>
          <a:blip r:embed="rId2" cstate="print"/>
          <a:srcRect l="10732" t="12195" b="6098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腓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3:1-17</a:t>
            </a:r>
          </a:p>
          <a:p>
            <a:pPr algn="l"/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(8)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不但如此，我也將萬事當作有損的，因我以認識我主基督耶穌為至寶。我為他已經丟棄萬事，看作糞土，為要得著基督；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(9)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並且得以在他裡面，不是有自己因律法而得的義，乃是有信基督的義，就是因信神而來的義，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(10)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使我認識基督，曉得他復活的大能，並且曉得和他一同受苦，效法他的死，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(11)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或者我也得以從死裡復活。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People of Christian Background for Powerpoint Templates"/>
          <p:cNvPicPr>
            <a:picLocks noChangeAspect="1" noChangeArrowheads="1"/>
          </p:cNvPicPr>
          <p:nvPr/>
        </p:nvPicPr>
        <p:blipFill>
          <a:blip r:embed="rId2" cstate="print"/>
          <a:srcRect l="10732" t="12195" b="6098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腓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3:1-17</a:t>
            </a:r>
          </a:p>
          <a:p>
            <a:pPr algn="l"/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(12)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這不是說我已經得著了，已經完全了；我乃是竭力追求，或者可以得著基督耶穌所以得著我的（所以得著我的：或作所要我得的）。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(13)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弟兄們，我不是以為自己已經得著了；我只有一件事，就是忘記背後，努力面前的，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(14)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向著標竿直跑，要得神在基督耶穌裡從上面召我來得的獎賞。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People of Christian Background for Powerpoint Templates"/>
          <p:cNvPicPr>
            <a:picLocks noChangeAspect="1" noChangeArrowheads="1"/>
          </p:cNvPicPr>
          <p:nvPr/>
        </p:nvPicPr>
        <p:blipFill>
          <a:blip r:embed="rId2" cstate="print"/>
          <a:srcRect l="10732" t="12195" b="6098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腓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3:1-17</a:t>
            </a:r>
          </a:p>
          <a:p>
            <a:pPr algn="l"/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(15)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所以我們中間，凡是完全人總要存這樣的心；若在什麼事上存別樣的心，神也必以此指示你們。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(16)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然而，我們到了什麼地步，就當照著什麼地步行。</a:t>
            </a:r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(17)</a:t>
            </a:r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弟兄們，你們要一同效法我，也當留意看那些照我們榜樣行的人。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People of Christian Background for Powerpoint Templates"/>
          <p:cNvPicPr>
            <a:picLocks noChangeAspect="1" noChangeArrowheads="1"/>
          </p:cNvPicPr>
          <p:nvPr/>
        </p:nvPicPr>
        <p:blipFill>
          <a:blip r:embed="rId2" cstate="print"/>
          <a:srcRect l="10732" t="12195" b="6098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pPr algn="l"/>
            <a:endParaRPr lang="en-US" sz="4800" b="1" dirty="0" smtClean="0">
              <a:solidFill>
                <a:srgbClr val="FFFF00"/>
              </a:solidFill>
              <a:latin typeface="DFPXingShu-B5-AZ" pitchFamily="66" charset="-120"/>
              <a:ea typeface="DFPXingShu-B5-AZ" pitchFamily="66" charset="-120"/>
            </a:endParaRPr>
          </a:p>
          <a:p>
            <a:pPr algn="l"/>
            <a:r>
              <a:rPr lang="en-US" sz="48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(</a:t>
            </a:r>
            <a:r>
              <a:rPr lang="zh-TW" altLang="en-US" sz="48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一</a:t>
            </a:r>
            <a:r>
              <a:rPr lang="en-US" sz="48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)</a:t>
            </a:r>
            <a:r>
              <a:rPr lang="zh-TW" altLang="en-US" sz="48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突破憂慮，靠主喜樂</a:t>
            </a:r>
            <a:endParaRPr lang="en-US" sz="4800" b="1" dirty="0" smtClean="0">
              <a:solidFill>
                <a:srgbClr val="FFFF00"/>
              </a:solidFill>
              <a:latin typeface="DFPXingShu-B5-AZ" pitchFamily="66" charset="-120"/>
              <a:ea typeface="DFPXingShu-B5-AZ" pitchFamily="66" charset="-120"/>
            </a:endParaRPr>
          </a:p>
          <a:p>
            <a:pPr algn="l"/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 </a:t>
            </a:r>
          </a:p>
          <a:p>
            <a:pPr algn="l"/>
            <a:r>
              <a:rPr lang="zh-TW" alt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弟兄們，我還有話說，你們要靠主喜樂。我把這話再寫給你們，於我並不為難，於你們卻是妥當。</a:t>
            </a:r>
            <a:endParaRPr lang="en-US" sz="40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People of Christian Background for Powerpoint Templates"/>
          <p:cNvPicPr>
            <a:picLocks noChangeAspect="1" noChangeArrowheads="1"/>
          </p:cNvPicPr>
          <p:nvPr/>
        </p:nvPicPr>
        <p:blipFill>
          <a:blip r:embed="rId2" cstate="print"/>
          <a:srcRect l="10732" t="12195" b="6098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pPr algn="l"/>
            <a:r>
              <a:rPr 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(</a:t>
            </a:r>
            <a:r>
              <a:rPr lang="zh-TW" alt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二</a:t>
            </a:r>
            <a:r>
              <a:rPr 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) </a:t>
            </a:r>
            <a:r>
              <a:rPr lang="zh-TW" alt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突破自誇的心靈</a:t>
            </a:r>
            <a:endParaRPr lang="en-US" sz="4400" dirty="0" smtClean="0">
              <a:solidFill>
                <a:srgbClr val="FFFF00"/>
              </a:solidFill>
              <a:latin typeface="DFPXingShu-B5-AZ" pitchFamily="66" charset="-120"/>
              <a:ea typeface="DFPXingShu-B5-AZ" pitchFamily="66" charset="-120"/>
            </a:endParaRPr>
          </a:p>
          <a:p>
            <a:pPr algn="l"/>
            <a:r>
              <a:rPr lang="en-US" sz="4000" dirty="0" smtClean="0"/>
              <a:t> 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(2)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應當防備犬類，防備作惡的，防備妄自行割的。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(3)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因為真受割禮的，乃是我們這以神的靈敬拜、在基督耶穌裡誇口、不靠著肉體的。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(4)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其實，我也可以靠肉體；若是別人想他可以靠肉體，我更可以靠著了。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(5)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我第八天受割禮；我是以色列族、便雅憫支派的人，是希伯來人所生的希伯來人。就律法說，我是法利賽人；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(6)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就熱心說，我是逼迫教會的；就律法上的義說，我是無可指摘的。</a:t>
            </a:r>
            <a:endParaRPr lang="en-US" sz="36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6" name="Picture 6" descr="People of Christian Background for Powerpoint Templates"/>
          <p:cNvPicPr>
            <a:picLocks noChangeAspect="1" noChangeArrowheads="1"/>
          </p:cNvPicPr>
          <p:nvPr/>
        </p:nvPicPr>
        <p:blipFill>
          <a:blip r:embed="rId2" cstate="print"/>
          <a:srcRect l="10732" t="12195" b="6098"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28600"/>
            <a:ext cx="8610600" cy="6400800"/>
          </a:xfrm>
        </p:spPr>
        <p:txBody>
          <a:bodyPr>
            <a:noAutofit/>
          </a:bodyPr>
          <a:lstStyle/>
          <a:p>
            <a:pPr algn="l"/>
            <a:r>
              <a:rPr 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(</a:t>
            </a:r>
            <a:r>
              <a:rPr lang="zh-TW" alt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三</a:t>
            </a:r>
            <a:r>
              <a:rPr 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) </a:t>
            </a:r>
            <a:r>
              <a:rPr lang="zh-TW" alt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突</a:t>
            </a:r>
            <a:r>
              <a:rPr lang="zh-TW" altLang="en-US" sz="4400" b="1" dirty="0" smtClean="0">
                <a:solidFill>
                  <a:srgbClr val="FFFF00"/>
                </a:solidFill>
                <a:latin typeface="DFPXingShu-B5-AZ" pitchFamily="66" charset="-120"/>
                <a:ea typeface="DFPXingShu-B5-AZ" pitchFamily="66" charset="-120"/>
              </a:rPr>
              <a:t>破過去的限制</a:t>
            </a:r>
            <a:endParaRPr lang="en-US" sz="4400" dirty="0" smtClean="0">
              <a:solidFill>
                <a:srgbClr val="FFFF00"/>
              </a:solidFill>
              <a:latin typeface="DFPXingShu-B5-AZ" pitchFamily="66" charset="-120"/>
              <a:ea typeface="DFPXingShu-B5-AZ" pitchFamily="66" charset="-120"/>
            </a:endParaRPr>
          </a:p>
          <a:p>
            <a:pPr algn="l"/>
            <a:r>
              <a:rPr lang="en-US" sz="40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 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(7)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只是我先前以為與我有益的，我現在因基督都當作有損的。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(8)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不但如此，我也將萬事當作有損的，因我以認識我主基督耶穌為至寶。我為他已經丟棄萬事，看作糞土，為要得著基督；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(9)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並且得以在他裡面，不是有自己因律法而得的義，乃是有信基督的義，就是因信神而來的義，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(10)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使我認識基督，曉得他復活的大能，並且曉得和他一同受苦，效法他的死，</a:t>
            </a:r>
            <a:r>
              <a:rPr 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(11)</a:t>
            </a:r>
            <a:r>
              <a:rPr lang="zh-TW" altLang="en-US" sz="3600" dirty="0" smtClean="0">
                <a:solidFill>
                  <a:schemeClr val="bg1"/>
                </a:solidFill>
                <a:latin typeface="DFPLiShuW5-B5-AZ" pitchFamily="66" charset="-120"/>
                <a:ea typeface="DFPLiShuW5-B5-AZ" pitchFamily="66" charset="-120"/>
              </a:rPr>
              <a:t>或者我也得以從死裡復活。</a:t>
            </a:r>
            <a:endParaRPr lang="en-US" sz="3600" dirty="0">
              <a:solidFill>
                <a:schemeClr val="bg1"/>
              </a:solidFill>
              <a:latin typeface="DFPLiShuW5-B5-AZ" pitchFamily="66" charset="-120"/>
              <a:ea typeface="DFPLiShuW5-B5-AZ" pitchFamily="66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1357</Words>
  <Application>Microsoft Office PowerPoint</Application>
  <PresentationFormat>On-screen Show (4:3)</PresentationFormat>
  <Paragraphs>32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新年新突破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我要稱頌主</dc:title>
  <dc:creator>Peter Ng</dc:creator>
  <cp:lastModifiedBy>Peter Ng</cp:lastModifiedBy>
  <cp:revision>5</cp:revision>
  <dcterms:created xsi:type="dcterms:W3CDTF">2014-11-23T15:27:36Z</dcterms:created>
  <dcterms:modified xsi:type="dcterms:W3CDTF">2015-01-04T13:43:25Z</dcterms:modified>
</cp:coreProperties>
</file>